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sldIdLst>
    <p:sldId id="289" r:id="rId2"/>
    <p:sldId id="290" r:id="rId3"/>
    <p:sldId id="291" r:id="rId4"/>
    <p:sldId id="292" r:id="rId5"/>
    <p:sldId id="293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257" r:id="rId31"/>
    <p:sldId id="258" r:id="rId32"/>
    <p:sldId id="259" r:id="rId33"/>
    <p:sldId id="260" r:id="rId34"/>
    <p:sldId id="321" r:id="rId35"/>
    <p:sldId id="261" r:id="rId36"/>
    <p:sldId id="262" r:id="rId37"/>
    <p:sldId id="263" r:id="rId38"/>
    <p:sldId id="264" r:id="rId39"/>
    <p:sldId id="265" r:id="rId40"/>
    <p:sldId id="266" r:id="rId41"/>
    <p:sldId id="267" r:id="rId42"/>
    <p:sldId id="268" r:id="rId43"/>
    <p:sldId id="269" r:id="rId44"/>
    <p:sldId id="270" r:id="rId45"/>
    <p:sldId id="271" r:id="rId46"/>
    <p:sldId id="272" r:id="rId47"/>
    <p:sldId id="273" r:id="rId48"/>
    <p:sldId id="274" r:id="rId49"/>
    <p:sldId id="275" r:id="rId50"/>
    <p:sldId id="276" r:id="rId51"/>
    <p:sldId id="277" r:id="rId52"/>
    <p:sldId id="278" r:id="rId53"/>
    <p:sldId id="279" r:id="rId54"/>
    <p:sldId id="280" r:id="rId55"/>
    <p:sldId id="281" r:id="rId56"/>
    <p:sldId id="282" r:id="rId57"/>
    <p:sldId id="283" r:id="rId58"/>
    <p:sldId id="284" r:id="rId59"/>
    <p:sldId id="285" r:id="rId60"/>
    <p:sldId id="286" r:id="rId61"/>
    <p:sldId id="287" r:id="rId62"/>
    <p:sldId id="288" r:id="rId63"/>
  </p:sldIdLst>
  <p:sldSz cx="12192000" cy="6858000"/>
  <p:notesSz cx="6888163" cy="10018713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Ásthildur G. Guðlaugsdóttir" initials="ÁGG" lastIdx="1" clrIdx="0">
    <p:extLst>
      <p:ext uri="{19B8F6BF-5375-455C-9EA6-DF929625EA0E}">
        <p15:presenceInfo xmlns:p15="http://schemas.microsoft.com/office/powerpoint/2012/main" userId="S-1-5-21-18574106-1041566437-1483158053-228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va Björk Elvarsdóttir" userId="64ceade5-e778-4d36-b181-568c2ad5e231" providerId="ADAL" clId="{A2F54323-3989-4655-A268-EE46FF12930A}"/>
    <pc:docChg chg="delSld modSld">
      <pc:chgData name="Elva Björk Elvarsdóttir" userId="64ceade5-e778-4d36-b181-568c2ad5e231" providerId="ADAL" clId="{A2F54323-3989-4655-A268-EE46FF12930A}" dt="2024-01-23T14:21:54.801" v="9" actId="2696"/>
      <pc:docMkLst>
        <pc:docMk/>
      </pc:docMkLst>
      <pc:sldChg chg="modSp del mod">
        <pc:chgData name="Elva Björk Elvarsdóttir" userId="64ceade5-e778-4d36-b181-568c2ad5e231" providerId="ADAL" clId="{A2F54323-3989-4655-A268-EE46FF12930A}" dt="2024-01-23T14:21:49.309" v="8" actId="2696"/>
        <pc:sldMkLst>
          <pc:docMk/>
          <pc:sldMk cId="2025028578" sldId="294"/>
        </pc:sldMkLst>
        <pc:spChg chg="mod">
          <ac:chgData name="Elva Björk Elvarsdóttir" userId="64ceade5-e778-4d36-b181-568c2ad5e231" providerId="ADAL" clId="{A2F54323-3989-4655-A268-EE46FF12930A}" dt="2024-01-04T12:56:08.735" v="1" actId="20577"/>
          <ac:spMkLst>
            <pc:docMk/>
            <pc:sldMk cId="2025028578" sldId="294"/>
            <ac:spMk id="2" creationId="{00000000-0000-0000-0000-000000000000}"/>
          </ac:spMkLst>
        </pc:spChg>
        <pc:spChg chg="mod">
          <ac:chgData name="Elva Björk Elvarsdóttir" userId="64ceade5-e778-4d36-b181-568c2ad5e231" providerId="ADAL" clId="{A2F54323-3989-4655-A268-EE46FF12930A}" dt="2024-01-04T12:56:28.190" v="7" actId="20577"/>
          <ac:spMkLst>
            <pc:docMk/>
            <pc:sldMk cId="2025028578" sldId="294"/>
            <ac:spMk id="3" creationId="{00000000-0000-0000-0000-000000000000}"/>
          </ac:spMkLst>
        </pc:spChg>
      </pc:sldChg>
      <pc:sldChg chg="del">
        <pc:chgData name="Elva Björk Elvarsdóttir" userId="64ceade5-e778-4d36-b181-568c2ad5e231" providerId="ADAL" clId="{A2F54323-3989-4655-A268-EE46FF12930A}" dt="2024-01-23T14:21:54.801" v="9" actId="2696"/>
        <pc:sldMkLst>
          <pc:docMk/>
          <pc:sldMk cId="3809522804" sldId="295"/>
        </pc:sldMkLst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2-19T19:47:24.392" idx="1">
    <p:pos x="10" y="10"/>
    <p:text/>
    <p:extLst>
      <p:ext uri="{C676402C-5697-4E1C-873F-D02D1690AC5C}">
        <p15:threadingInfo xmlns:p15="http://schemas.microsoft.com/office/powerpoint/2012/main" timeZoneBias="0"/>
      </p:ext>
    </p:extLst>
  </p:cm>
</p:cmLst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venno.is/kvennaskolinn/namid/nam-og-kennsluhaettir/namsbrautir/hugvisindabraut/" TargetMode="External"/><Relationship Id="rId2" Type="http://schemas.openxmlformats.org/officeDocument/2006/relationships/hyperlink" Target="https://www.kvenno.is/kvennaskolinn/namid/nam-og-kennsluhaettir/namsbrautir/felagsvisindabraut/" TargetMode="External"/><Relationship Id="rId1" Type="http://schemas.openxmlformats.org/officeDocument/2006/relationships/hyperlink" Target="https://kvenno.is/kvennaskolinn/namid/nam-og-kennsluhaettir/namsbrautir/" TargetMode="External"/><Relationship Id="rId4" Type="http://schemas.openxmlformats.org/officeDocument/2006/relationships/hyperlink" Target="https://www.kvenno.is/kvennaskolinn/namid/nam-og-kennsluhaettir/namsbrautir/natturuvisindabraut/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venno.is/kvennaskolinn/namid/nam-og-kennsluhaettir/namsbrautir/hugvisindabraut/" TargetMode="External"/><Relationship Id="rId2" Type="http://schemas.openxmlformats.org/officeDocument/2006/relationships/hyperlink" Target="https://www.kvenno.is/kvennaskolinn/namid/nam-og-kennsluhaettir/namsbrautir/felagsvisindabraut/" TargetMode="External"/><Relationship Id="rId1" Type="http://schemas.openxmlformats.org/officeDocument/2006/relationships/hyperlink" Target="https://kvenno.is/kvennaskolinn/namid/nam-og-kennsluhaettir/namsbrautir/" TargetMode="External"/><Relationship Id="rId4" Type="http://schemas.openxmlformats.org/officeDocument/2006/relationships/hyperlink" Target="https://www.kvenno.is/kvennaskolinn/namid/nam-og-kennsluhaettir/namsbrautir/natturuvisindabraut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DB2832-CBF8-4D49-AC71-971BB03A3DAA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s-IS"/>
        </a:p>
      </dgm:t>
    </dgm:pt>
    <dgm:pt modelId="{129EC349-BFA0-49A6-BBD2-F0854397C0F8}" type="pres">
      <dgm:prSet presAssocID="{9BDB2832-CBF8-4D49-AC71-971BB03A3DA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CDCF7233-1024-426E-9075-E37AE9B5E5CF}" type="presOf" srcId="{9BDB2832-CBF8-4D49-AC71-971BB03A3DAA}" destId="{129EC349-BFA0-49A6-BBD2-F0854397C0F8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56C41F-E227-416D-BE1A-DDFD8C2C94F6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23A19B-7AC1-459A-A476-DFD961CEA743}">
      <dgm:prSet phldrT="[Text]"/>
      <dgm:spPr/>
      <dgm:t>
        <a:bodyPr/>
        <a:lstStyle/>
        <a:p>
          <a:r>
            <a:rPr lang="en-US" dirty="0" err="1">
              <a:hlinkClick xmlns:r="http://schemas.openxmlformats.org/officeDocument/2006/relationships" r:id="rId1"/>
            </a:rPr>
            <a:t>Námsbrautir</a:t>
          </a:r>
          <a:endParaRPr lang="en-US" dirty="0"/>
        </a:p>
      </dgm:t>
    </dgm:pt>
    <dgm:pt modelId="{CF56271A-F359-4C8D-A097-4AD9547DC154}" type="parTrans" cxnId="{FB22619E-A729-4EE6-B1B7-12B554BDAC13}">
      <dgm:prSet/>
      <dgm:spPr/>
      <dgm:t>
        <a:bodyPr/>
        <a:lstStyle/>
        <a:p>
          <a:endParaRPr lang="en-US"/>
        </a:p>
      </dgm:t>
    </dgm:pt>
    <dgm:pt modelId="{E9BA0AFC-4799-4BD2-9550-E31EFEC4019C}" type="sibTrans" cxnId="{FB22619E-A729-4EE6-B1B7-12B554BDAC13}">
      <dgm:prSet/>
      <dgm:spPr/>
      <dgm:t>
        <a:bodyPr/>
        <a:lstStyle/>
        <a:p>
          <a:endParaRPr lang="en-US"/>
        </a:p>
      </dgm:t>
    </dgm:pt>
    <dgm:pt modelId="{96A199FD-17C7-4833-B84B-2BF0E488D14B}">
      <dgm:prSet phldrT="[Text]" custT="1"/>
      <dgm:spPr/>
      <dgm:t>
        <a:bodyPr/>
        <a:lstStyle/>
        <a:p>
          <a:r>
            <a:rPr lang="en-US" sz="2800" dirty="0" err="1">
              <a:hlinkClick xmlns:r="http://schemas.openxmlformats.org/officeDocument/2006/relationships" r:id="rId2"/>
            </a:rPr>
            <a:t>Félagsvísinda</a:t>
          </a:r>
          <a:endParaRPr lang="en-US" sz="2800" dirty="0">
            <a:hlinkClick xmlns:r="http://schemas.openxmlformats.org/officeDocument/2006/relationships" r:id="rId2"/>
          </a:endParaRPr>
        </a:p>
        <a:p>
          <a:r>
            <a:rPr lang="en-US" sz="2800" dirty="0" err="1">
              <a:hlinkClick xmlns:r="http://schemas.openxmlformats.org/officeDocument/2006/relationships" r:id="rId2"/>
            </a:rPr>
            <a:t>braut</a:t>
          </a:r>
          <a:endParaRPr lang="en-US" sz="2800" dirty="0"/>
        </a:p>
      </dgm:t>
    </dgm:pt>
    <dgm:pt modelId="{329798A6-BC2D-4B12-9F2D-5A9F4F30B737}" type="parTrans" cxnId="{C8CF6C60-6614-4C39-8708-EB4DB12C2341}">
      <dgm:prSet/>
      <dgm:spPr/>
      <dgm:t>
        <a:bodyPr/>
        <a:lstStyle/>
        <a:p>
          <a:endParaRPr lang="en-US"/>
        </a:p>
      </dgm:t>
    </dgm:pt>
    <dgm:pt modelId="{02657B00-6B40-4CEF-BF13-2C980D4C7319}" type="sibTrans" cxnId="{C8CF6C60-6614-4C39-8708-EB4DB12C2341}">
      <dgm:prSet/>
      <dgm:spPr/>
      <dgm:t>
        <a:bodyPr/>
        <a:lstStyle/>
        <a:p>
          <a:endParaRPr lang="en-US"/>
        </a:p>
      </dgm:t>
    </dgm:pt>
    <dgm:pt modelId="{9E674042-06F8-434E-A7A4-E3B20F0F2D50}">
      <dgm:prSet phldrT="[Text]" custT="1"/>
      <dgm:spPr/>
      <dgm:t>
        <a:bodyPr/>
        <a:lstStyle/>
        <a:p>
          <a:r>
            <a:rPr lang="en-US" sz="2800" dirty="0" err="1">
              <a:hlinkClick xmlns:r="http://schemas.openxmlformats.org/officeDocument/2006/relationships" r:id="rId3"/>
            </a:rPr>
            <a:t>Hugvísinda</a:t>
          </a:r>
          <a:endParaRPr lang="en-US" sz="2800" dirty="0">
            <a:hlinkClick xmlns:r="http://schemas.openxmlformats.org/officeDocument/2006/relationships" r:id="rId3"/>
          </a:endParaRPr>
        </a:p>
        <a:p>
          <a:r>
            <a:rPr lang="en-US" sz="2800" dirty="0" err="1">
              <a:hlinkClick xmlns:r="http://schemas.openxmlformats.org/officeDocument/2006/relationships" r:id="rId3"/>
            </a:rPr>
            <a:t>braut</a:t>
          </a:r>
          <a:endParaRPr lang="en-US" sz="2800" dirty="0"/>
        </a:p>
      </dgm:t>
    </dgm:pt>
    <dgm:pt modelId="{0C773A5A-828D-4E18-8217-FA7777458C94}" type="parTrans" cxnId="{36B35B71-CD58-4A3D-86A3-5B57BA9029FF}">
      <dgm:prSet/>
      <dgm:spPr/>
      <dgm:t>
        <a:bodyPr/>
        <a:lstStyle/>
        <a:p>
          <a:endParaRPr lang="en-US"/>
        </a:p>
      </dgm:t>
    </dgm:pt>
    <dgm:pt modelId="{1614535B-19F1-4E09-BDBB-68D91E7A980B}" type="sibTrans" cxnId="{36B35B71-CD58-4A3D-86A3-5B57BA9029FF}">
      <dgm:prSet/>
      <dgm:spPr/>
      <dgm:t>
        <a:bodyPr/>
        <a:lstStyle/>
        <a:p>
          <a:endParaRPr lang="en-US"/>
        </a:p>
      </dgm:t>
    </dgm:pt>
    <dgm:pt modelId="{6214E855-42D5-474E-96DE-E422C46125F4}">
      <dgm:prSet custT="1"/>
      <dgm:spPr/>
      <dgm:t>
        <a:bodyPr/>
        <a:lstStyle/>
        <a:p>
          <a:r>
            <a:rPr lang="en-US" sz="2800" dirty="0" err="1">
              <a:hlinkClick xmlns:r="http://schemas.openxmlformats.org/officeDocument/2006/relationships" r:id="rId4"/>
            </a:rPr>
            <a:t>Náttúruvísinda</a:t>
          </a:r>
          <a:endParaRPr lang="en-US" sz="2800" dirty="0">
            <a:hlinkClick xmlns:r="http://schemas.openxmlformats.org/officeDocument/2006/relationships" r:id="rId4"/>
          </a:endParaRPr>
        </a:p>
        <a:p>
          <a:r>
            <a:rPr lang="en-US" sz="2800" dirty="0" err="1">
              <a:hlinkClick xmlns:r="http://schemas.openxmlformats.org/officeDocument/2006/relationships" r:id="rId4"/>
            </a:rPr>
            <a:t>braut</a:t>
          </a:r>
          <a:endParaRPr lang="en-US" sz="2800" dirty="0"/>
        </a:p>
      </dgm:t>
    </dgm:pt>
    <dgm:pt modelId="{5B66C87B-FFE6-41E7-A587-FC98B793598C}" type="parTrans" cxnId="{F8D49DEA-524D-4740-91AD-E4CD7FE9E2FE}">
      <dgm:prSet/>
      <dgm:spPr/>
      <dgm:t>
        <a:bodyPr/>
        <a:lstStyle/>
        <a:p>
          <a:endParaRPr lang="en-US"/>
        </a:p>
      </dgm:t>
    </dgm:pt>
    <dgm:pt modelId="{714D1C33-4E58-4775-B827-1B60B12772A7}" type="sibTrans" cxnId="{F8D49DEA-524D-4740-91AD-E4CD7FE9E2FE}">
      <dgm:prSet/>
      <dgm:spPr/>
      <dgm:t>
        <a:bodyPr/>
        <a:lstStyle/>
        <a:p>
          <a:endParaRPr lang="en-US"/>
        </a:p>
      </dgm:t>
    </dgm:pt>
    <dgm:pt modelId="{D1A6C7D5-8726-47EA-9C5F-B070478F78D6}" type="pres">
      <dgm:prSet presAssocID="{A456C41F-E227-416D-BE1A-DDFD8C2C94F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416B330-5104-4C02-85CD-7A2B087B7269}" type="pres">
      <dgm:prSet presAssocID="{FF23A19B-7AC1-459A-A476-DFD961CEA743}" presName="vertOne" presStyleCnt="0"/>
      <dgm:spPr/>
    </dgm:pt>
    <dgm:pt modelId="{F6CC8025-985D-4C63-9EDB-CBED0AC7B951}" type="pres">
      <dgm:prSet presAssocID="{FF23A19B-7AC1-459A-A476-DFD961CEA743}" presName="txOne" presStyleLbl="node0" presStyleIdx="0" presStyleCnt="1" custScaleX="45529" custScaleY="25187" custLinFactNeighborX="0" custLinFactNeighborY="-63716">
        <dgm:presLayoutVars>
          <dgm:chPref val="3"/>
        </dgm:presLayoutVars>
      </dgm:prSet>
      <dgm:spPr/>
    </dgm:pt>
    <dgm:pt modelId="{92DF2E7C-B589-40AF-9974-401424FEEC9A}" type="pres">
      <dgm:prSet presAssocID="{FF23A19B-7AC1-459A-A476-DFD961CEA743}" presName="parTransOne" presStyleCnt="0"/>
      <dgm:spPr/>
    </dgm:pt>
    <dgm:pt modelId="{13A5BCF5-EB74-44D9-BCD5-142387F23AD6}" type="pres">
      <dgm:prSet presAssocID="{FF23A19B-7AC1-459A-A476-DFD961CEA743}" presName="horzOne" presStyleCnt="0"/>
      <dgm:spPr/>
    </dgm:pt>
    <dgm:pt modelId="{C9DD2E09-4651-4D81-834C-1C6DA790509A}" type="pres">
      <dgm:prSet presAssocID="{96A199FD-17C7-4833-B84B-2BF0E488D14B}" presName="vertTwo" presStyleCnt="0"/>
      <dgm:spPr/>
    </dgm:pt>
    <dgm:pt modelId="{232705CD-171F-4631-97FF-E5228620B46A}" type="pres">
      <dgm:prSet presAssocID="{96A199FD-17C7-4833-B84B-2BF0E488D14B}" presName="txTwo" presStyleLbl="node2" presStyleIdx="0" presStyleCnt="3" custScaleY="30257">
        <dgm:presLayoutVars>
          <dgm:chPref val="3"/>
        </dgm:presLayoutVars>
      </dgm:prSet>
      <dgm:spPr/>
    </dgm:pt>
    <dgm:pt modelId="{5D1EA44F-2D30-4651-9807-8406205DCD8A}" type="pres">
      <dgm:prSet presAssocID="{96A199FD-17C7-4833-B84B-2BF0E488D14B}" presName="horzTwo" presStyleCnt="0"/>
      <dgm:spPr/>
    </dgm:pt>
    <dgm:pt modelId="{ADDD5063-6D0D-44B7-A8E2-E75E014AC0EF}" type="pres">
      <dgm:prSet presAssocID="{02657B00-6B40-4CEF-BF13-2C980D4C7319}" presName="sibSpaceTwo" presStyleCnt="0"/>
      <dgm:spPr/>
    </dgm:pt>
    <dgm:pt modelId="{A4196A37-00FD-4B2C-AC68-F1AA25ED4201}" type="pres">
      <dgm:prSet presAssocID="{9E674042-06F8-434E-A7A4-E3B20F0F2D50}" presName="vertTwo" presStyleCnt="0"/>
      <dgm:spPr/>
    </dgm:pt>
    <dgm:pt modelId="{12D4853F-46E2-456E-9410-981A5DA86708}" type="pres">
      <dgm:prSet presAssocID="{9E674042-06F8-434E-A7A4-E3B20F0F2D50}" presName="txTwo" presStyleLbl="node2" presStyleIdx="1" presStyleCnt="3" custScaleY="30210">
        <dgm:presLayoutVars>
          <dgm:chPref val="3"/>
        </dgm:presLayoutVars>
      </dgm:prSet>
      <dgm:spPr/>
    </dgm:pt>
    <dgm:pt modelId="{33E5C9E3-416D-41A2-822B-70D8ED45E90A}" type="pres">
      <dgm:prSet presAssocID="{9E674042-06F8-434E-A7A4-E3B20F0F2D50}" presName="horzTwo" presStyleCnt="0"/>
      <dgm:spPr/>
    </dgm:pt>
    <dgm:pt modelId="{A73E3E49-FAF5-4491-A2E6-34F6683608EA}" type="pres">
      <dgm:prSet presAssocID="{1614535B-19F1-4E09-BDBB-68D91E7A980B}" presName="sibSpaceTwo" presStyleCnt="0"/>
      <dgm:spPr/>
    </dgm:pt>
    <dgm:pt modelId="{DCAC6AC7-3CA1-4507-8EE0-3425FBB884A9}" type="pres">
      <dgm:prSet presAssocID="{6214E855-42D5-474E-96DE-E422C46125F4}" presName="vertTwo" presStyleCnt="0"/>
      <dgm:spPr/>
    </dgm:pt>
    <dgm:pt modelId="{39AF27EB-3A0C-48F1-B57D-329FDA8D037D}" type="pres">
      <dgm:prSet presAssocID="{6214E855-42D5-474E-96DE-E422C46125F4}" presName="txTwo" presStyleLbl="node2" presStyleIdx="2" presStyleCnt="3" custScaleY="28452">
        <dgm:presLayoutVars>
          <dgm:chPref val="3"/>
        </dgm:presLayoutVars>
      </dgm:prSet>
      <dgm:spPr/>
    </dgm:pt>
    <dgm:pt modelId="{D4184B88-CBD6-4385-8C55-F8AA09F42ECB}" type="pres">
      <dgm:prSet presAssocID="{6214E855-42D5-474E-96DE-E422C46125F4}" presName="horzTwo" presStyleCnt="0"/>
      <dgm:spPr/>
    </dgm:pt>
  </dgm:ptLst>
  <dgm:cxnLst>
    <dgm:cxn modelId="{23FF633F-E3CD-4559-BE87-D6253DEFD1D6}" type="presOf" srcId="{A456C41F-E227-416D-BE1A-DDFD8C2C94F6}" destId="{D1A6C7D5-8726-47EA-9C5F-B070478F78D6}" srcOrd="0" destOrd="0" presId="urn:microsoft.com/office/officeart/2005/8/layout/hierarchy4"/>
    <dgm:cxn modelId="{C8CF6C60-6614-4C39-8708-EB4DB12C2341}" srcId="{FF23A19B-7AC1-459A-A476-DFD961CEA743}" destId="{96A199FD-17C7-4833-B84B-2BF0E488D14B}" srcOrd="0" destOrd="0" parTransId="{329798A6-BC2D-4B12-9F2D-5A9F4F30B737}" sibTransId="{02657B00-6B40-4CEF-BF13-2C980D4C7319}"/>
    <dgm:cxn modelId="{EBBCDA69-39FF-4C6E-B5C5-F57A1AAF5112}" type="presOf" srcId="{9E674042-06F8-434E-A7A4-E3B20F0F2D50}" destId="{12D4853F-46E2-456E-9410-981A5DA86708}" srcOrd="0" destOrd="0" presId="urn:microsoft.com/office/officeart/2005/8/layout/hierarchy4"/>
    <dgm:cxn modelId="{36B35B71-CD58-4A3D-86A3-5B57BA9029FF}" srcId="{FF23A19B-7AC1-459A-A476-DFD961CEA743}" destId="{9E674042-06F8-434E-A7A4-E3B20F0F2D50}" srcOrd="1" destOrd="0" parTransId="{0C773A5A-828D-4E18-8217-FA7777458C94}" sibTransId="{1614535B-19F1-4E09-BDBB-68D91E7A980B}"/>
    <dgm:cxn modelId="{FB22619E-A729-4EE6-B1B7-12B554BDAC13}" srcId="{A456C41F-E227-416D-BE1A-DDFD8C2C94F6}" destId="{FF23A19B-7AC1-459A-A476-DFD961CEA743}" srcOrd="0" destOrd="0" parTransId="{CF56271A-F359-4C8D-A097-4AD9547DC154}" sibTransId="{E9BA0AFC-4799-4BD2-9550-E31EFEC4019C}"/>
    <dgm:cxn modelId="{0B48D6E4-8D1A-4D86-8563-9DD823D40B13}" type="presOf" srcId="{96A199FD-17C7-4833-B84B-2BF0E488D14B}" destId="{232705CD-171F-4631-97FF-E5228620B46A}" srcOrd="0" destOrd="0" presId="urn:microsoft.com/office/officeart/2005/8/layout/hierarchy4"/>
    <dgm:cxn modelId="{F8D49DEA-524D-4740-91AD-E4CD7FE9E2FE}" srcId="{FF23A19B-7AC1-459A-A476-DFD961CEA743}" destId="{6214E855-42D5-474E-96DE-E422C46125F4}" srcOrd="2" destOrd="0" parTransId="{5B66C87B-FFE6-41E7-A587-FC98B793598C}" sibTransId="{714D1C33-4E58-4775-B827-1B60B12772A7}"/>
    <dgm:cxn modelId="{866232F5-5FB2-44C5-895F-280A0562BF9D}" type="presOf" srcId="{FF23A19B-7AC1-459A-A476-DFD961CEA743}" destId="{F6CC8025-985D-4C63-9EDB-CBED0AC7B951}" srcOrd="0" destOrd="0" presId="urn:microsoft.com/office/officeart/2005/8/layout/hierarchy4"/>
    <dgm:cxn modelId="{E8FF6EFF-4D74-4E0D-B808-8D2F71DC7B6E}" type="presOf" srcId="{6214E855-42D5-474E-96DE-E422C46125F4}" destId="{39AF27EB-3A0C-48F1-B57D-329FDA8D037D}" srcOrd="0" destOrd="0" presId="urn:microsoft.com/office/officeart/2005/8/layout/hierarchy4"/>
    <dgm:cxn modelId="{7B010C94-78FA-428A-BD9F-068B84B08ABB}" type="presParOf" srcId="{D1A6C7D5-8726-47EA-9C5F-B070478F78D6}" destId="{8416B330-5104-4C02-85CD-7A2B087B7269}" srcOrd="0" destOrd="0" presId="urn:microsoft.com/office/officeart/2005/8/layout/hierarchy4"/>
    <dgm:cxn modelId="{19C5F99F-894D-4875-8D44-A31EE4088D41}" type="presParOf" srcId="{8416B330-5104-4C02-85CD-7A2B087B7269}" destId="{F6CC8025-985D-4C63-9EDB-CBED0AC7B951}" srcOrd="0" destOrd="0" presId="urn:microsoft.com/office/officeart/2005/8/layout/hierarchy4"/>
    <dgm:cxn modelId="{9D680478-0268-4396-A568-56AD06F48E84}" type="presParOf" srcId="{8416B330-5104-4C02-85CD-7A2B087B7269}" destId="{92DF2E7C-B589-40AF-9974-401424FEEC9A}" srcOrd="1" destOrd="0" presId="urn:microsoft.com/office/officeart/2005/8/layout/hierarchy4"/>
    <dgm:cxn modelId="{469F6082-51EC-4FBC-A181-8CDD49345EAE}" type="presParOf" srcId="{8416B330-5104-4C02-85CD-7A2B087B7269}" destId="{13A5BCF5-EB74-44D9-BCD5-142387F23AD6}" srcOrd="2" destOrd="0" presId="urn:microsoft.com/office/officeart/2005/8/layout/hierarchy4"/>
    <dgm:cxn modelId="{58B89956-A2F7-4A3D-9A4A-79045112A678}" type="presParOf" srcId="{13A5BCF5-EB74-44D9-BCD5-142387F23AD6}" destId="{C9DD2E09-4651-4D81-834C-1C6DA790509A}" srcOrd="0" destOrd="0" presId="urn:microsoft.com/office/officeart/2005/8/layout/hierarchy4"/>
    <dgm:cxn modelId="{750A22F1-A318-4B4F-9559-FBA3770A0BF7}" type="presParOf" srcId="{C9DD2E09-4651-4D81-834C-1C6DA790509A}" destId="{232705CD-171F-4631-97FF-E5228620B46A}" srcOrd="0" destOrd="0" presId="urn:microsoft.com/office/officeart/2005/8/layout/hierarchy4"/>
    <dgm:cxn modelId="{28693267-A45B-4423-AAA0-E2F2FC86821E}" type="presParOf" srcId="{C9DD2E09-4651-4D81-834C-1C6DA790509A}" destId="{5D1EA44F-2D30-4651-9807-8406205DCD8A}" srcOrd="1" destOrd="0" presId="urn:microsoft.com/office/officeart/2005/8/layout/hierarchy4"/>
    <dgm:cxn modelId="{09B9DF30-AE4B-4B02-B94B-A74E93B255D6}" type="presParOf" srcId="{13A5BCF5-EB74-44D9-BCD5-142387F23AD6}" destId="{ADDD5063-6D0D-44B7-A8E2-E75E014AC0EF}" srcOrd="1" destOrd="0" presId="urn:microsoft.com/office/officeart/2005/8/layout/hierarchy4"/>
    <dgm:cxn modelId="{65A84D52-22A2-4C53-B261-4C57F05E9574}" type="presParOf" srcId="{13A5BCF5-EB74-44D9-BCD5-142387F23AD6}" destId="{A4196A37-00FD-4B2C-AC68-F1AA25ED4201}" srcOrd="2" destOrd="0" presId="urn:microsoft.com/office/officeart/2005/8/layout/hierarchy4"/>
    <dgm:cxn modelId="{3B15B01D-90F8-461E-86D9-0E05939F272A}" type="presParOf" srcId="{A4196A37-00FD-4B2C-AC68-F1AA25ED4201}" destId="{12D4853F-46E2-456E-9410-981A5DA86708}" srcOrd="0" destOrd="0" presId="urn:microsoft.com/office/officeart/2005/8/layout/hierarchy4"/>
    <dgm:cxn modelId="{84A1B8AF-ED97-40CA-81BA-790089775D93}" type="presParOf" srcId="{A4196A37-00FD-4B2C-AC68-F1AA25ED4201}" destId="{33E5C9E3-416D-41A2-822B-70D8ED45E90A}" srcOrd="1" destOrd="0" presId="urn:microsoft.com/office/officeart/2005/8/layout/hierarchy4"/>
    <dgm:cxn modelId="{AD5B730C-9C58-4875-AB02-4A2F1A1F7C68}" type="presParOf" srcId="{13A5BCF5-EB74-44D9-BCD5-142387F23AD6}" destId="{A73E3E49-FAF5-4491-A2E6-34F6683608EA}" srcOrd="3" destOrd="0" presId="urn:microsoft.com/office/officeart/2005/8/layout/hierarchy4"/>
    <dgm:cxn modelId="{E43B19F2-02FC-4AA3-BC20-667CF2A29115}" type="presParOf" srcId="{13A5BCF5-EB74-44D9-BCD5-142387F23AD6}" destId="{DCAC6AC7-3CA1-4507-8EE0-3425FBB884A9}" srcOrd="4" destOrd="0" presId="urn:microsoft.com/office/officeart/2005/8/layout/hierarchy4"/>
    <dgm:cxn modelId="{9DB67B91-F3EF-4F84-A9D5-28F328F893B0}" type="presParOf" srcId="{DCAC6AC7-3CA1-4507-8EE0-3425FBB884A9}" destId="{39AF27EB-3A0C-48F1-B57D-329FDA8D037D}" srcOrd="0" destOrd="0" presId="urn:microsoft.com/office/officeart/2005/8/layout/hierarchy4"/>
    <dgm:cxn modelId="{825DA05D-4D2E-4C54-9533-4761F00783C1}" type="presParOf" srcId="{DCAC6AC7-3CA1-4507-8EE0-3425FBB884A9}" destId="{D4184B88-CBD6-4385-8C55-F8AA09F42EC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CC8025-985D-4C63-9EDB-CBED0AC7B951}">
      <dsp:nvSpPr>
        <dsp:cNvPr id="0" name=""/>
        <dsp:cNvSpPr/>
      </dsp:nvSpPr>
      <dsp:spPr>
        <a:xfrm>
          <a:off x="2406329" y="383138"/>
          <a:ext cx="4017304" cy="10688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 err="1">
              <a:hlinkClick xmlns:r="http://schemas.openxmlformats.org/officeDocument/2006/relationships" r:id="rId1"/>
            </a:rPr>
            <a:t>Námsbrautir</a:t>
          </a:r>
          <a:endParaRPr lang="en-US" sz="4600" kern="1200" dirty="0"/>
        </a:p>
      </dsp:txBody>
      <dsp:txXfrm>
        <a:off x="2437636" y="414445"/>
        <a:ext cx="3954690" cy="1006277"/>
      </dsp:txXfrm>
    </dsp:sp>
    <dsp:sp modelId="{232705CD-171F-4631-97FF-E5228620B46A}">
      <dsp:nvSpPr>
        <dsp:cNvPr id="0" name=""/>
        <dsp:cNvSpPr/>
      </dsp:nvSpPr>
      <dsp:spPr>
        <a:xfrm>
          <a:off x="3173" y="2261569"/>
          <a:ext cx="2785232" cy="1284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hlinkClick xmlns:r="http://schemas.openxmlformats.org/officeDocument/2006/relationships" r:id="rId2"/>
            </a:rPr>
            <a:t>Félagsvísinda</a:t>
          </a:r>
          <a:endParaRPr lang="en-US" sz="2800" kern="1200" dirty="0">
            <a:hlinkClick xmlns:r="http://schemas.openxmlformats.org/officeDocument/2006/relationships" r:id="rId2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hlinkClick xmlns:r="http://schemas.openxmlformats.org/officeDocument/2006/relationships" r:id="rId2"/>
            </a:rPr>
            <a:t>braut</a:t>
          </a:r>
          <a:endParaRPr lang="en-US" sz="2800" kern="1200" dirty="0"/>
        </a:p>
      </dsp:txBody>
      <dsp:txXfrm>
        <a:off x="40782" y="2299178"/>
        <a:ext cx="2710014" cy="1208835"/>
      </dsp:txXfrm>
    </dsp:sp>
    <dsp:sp modelId="{12D4853F-46E2-456E-9410-981A5DA86708}">
      <dsp:nvSpPr>
        <dsp:cNvPr id="0" name=""/>
        <dsp:cNvSpPr/>
      </dsp:nvSpPr>
      <dsp:spPr>
        <a:xfrm>
          <a:off x="3022365" y="2261569"/>
          <a:ext cx="2785232" cy="12820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hlinkClick xmlns:r="http://schemas.openxmlformats.org/officeDocument/2006/relationships" r:id="rId3"/>
            </a:rPr>
            <a:t>Hugvísinda</a:t>
          </a:r>
          <a:endParaRPr lang="en-US" sz="2800" kern="1200" dirty="0">
            <a:hlinkClick xmlns:r="http://schemas.openxmlformats.org/officeDocument/2006/relationships" r:id="rId3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hlinkClick xmlns:r="http://schemas.openxmlformats.org/officeDocument/2006/relationships" r:id="rId3"/>
            </a:rPr>
            <a:t>braut</a:t>
          </a:r>
          <a:endParaRPr lang="en-US" sz="2800" kern="1200" dirty="0"/>
        </a:p>
      </dsp:txBody>
      <dsp:txXfrm>
        <a:off x="3059915" y="2299119"/>
        <a:ext cx="2710132" cy="1206958"/>
      </dsp:txXfrm>
    </dsp:sp>
    <dsp:sp modelId="{39AF27EB-3A0C-48F1-B57D-329FDA8D037D}">
      <dsp:nvSpPr>
        <dsp:cNvPr id="0" name=""/>
        <dsp:cNvSpPr/>
      </dsp:nvSpPr>
      <dsp:spPr>
        <a:xfrm>
          <a:off x="6041557" y="2261569"/>
          <a:ext cx="2785232" cy="1207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hlinkClick xmlns:r="http://schemas.openxmlformats.org/officeDocument/2006/relationships" r:id="rId4"/>
            </a:rPr>
            <a:t>Náttúruvísinda</a:t>
          </a:r>
          <a:endParaRPr lang="en-US" sz="2800" kern="1200" dirty="0">
            <a:hlinkClick xmlns:r="http://schemas.openxmlformats.org/officeDocument/2006/relationships" r:id="rId4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hlinkClick xmlns:r="http://schemas.openxmlformats.org/officeDocument/2006/relationships" r:id="rId4"/>
            </a:rPr>
            <a:t>braut</a:t>
          </a:r>
          <a:endParaRPr lang="en-US" sz="2800" kern="1200" dirty="0"/>
        </a:p>
      </dsp:txBody>
      <dsp:txXfrm>
        <a:off x="6076922" y="2296934"/>
        <a:ext cx="2714502" cy="11367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3CDF413B-65FC-4D8A-B14A-D05A2B15543A}" type="datetimeFigureOut">
              <a:rPr lang="is-IS" smtClean="0"/>
              <a:t>23.1.2024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3C658054-E26B-41CD-BA28-56F3676AE72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09674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65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23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900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17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368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726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032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750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372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626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83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796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790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55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183D0-E7C8-4E04-B4B6-18101D2C3A59}" type="slidenum">
              <a:rPr lang="en-US"/>
              <a:pPr/>
              <a:t>7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s-IS" dirty="0">
                <a:latin typeface="Comic Sans MS" pitchFamily="66" charset="0"/>
              </a:rPr>
              <a:t>Hverri námsgrein er skipt í áfanga sem kenndir eru eina önn (haust- og vorönn).</a:t>
            </a:r>
          </a:p>
          <a:p>
            <a:pPr eaLnBrk="1" hangingPunct="1"/>
            <a:r>
              <a:rPr lang="is-IS" dirty="0">
                <a:latin typeface="Comic Sans MS" pitchFamily="66" charset="0"/>
              </a:rPr>
              <a:t>Hver áfangi gefur ákveðinn fjölda eininga, standist nemandi próf.</a:t>
            </a:r>
          </a:p>
          <a:p>
            <a:pPr eaLnBrk="1" hangingPunct="1"/>
            <a:r>
              <a:rPr lang="is-IS" dirty="0">
                <a:latin typeface="Comic Sans MS" pitchFamily="66" charset="0"/>
              </a:rPr>
              <a:t>Nemandi tekur að meðaltali 16-19 einingar á önn (lágmark 9 einingar).</a:t>
            </a:r>
          </a:p>
          <a:p>
            <a:pPr eaLnBrk="1" hangingPunct="1"/>
            <a:r>
              <a:rPr lang="is-IS" dirty="0">
                <a:latin typeface="Comic Sans MS" pitchFamily="66" charset="0"/>
              </a:rPr>
              <a:t>Stúdentspróf: 140 einingar.</a:t>
            </a:r>
          </a:p>
        </p:txBody>
      </p:sp>
    </p:spTree>
    <p:extLst>
      <p:ext uri="{BB962C8B-B14F-4D97-AF65-F5344CB8AC3E}">
        <p14:creationId xmlns:p14="http://schemas.microsoft.com/office/powerpoint/2010/main" val="750408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DEA13-4C9F-45D1-B4D1-656DA9E7ED0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s-IS" dirty="0">
                <a:latin typeface="Comic Sans MS" pitchFamily="66" charset="0"/>
              </a:rPr>
              <a:t>Bekkur saman í tímum.</a:t>
            </a:r>
          </a:p>
          <a:p>
            <a:pPr>
              <a:lnSpc>
                <a:spcPct val="90000"/>
              </a:lnSpc>
            </a:pPr>
            <a:r>
              <a:rPr lang="is-IS" dirty="0">
                <a:latin typeface="Comic Sans MS" pitchFamily="66" charset="0"/>
              </a:rPr>
              <a:t>Svipuð stundaskrá allan veturinn og oftar samfelldar.</a:t>
            </a:r>
          </a:p>
          <a:p>
            <a:pPr eaLnBrk="1" hangingPunct="1">
              <a:lnSpc>
                <a:spcPct val="90000"/>
              </a:lnSpc>
            </a:pPr>
            <a:r>
              <a:rPr lang="is-IS" dirty="0">
                <a:latin typeface="Comic Sans MS" pitchFamily="66" charset="0"/>
              </a:rPr>
              <a:t>Fyrsta árið fara allir í gegnum sama námsefnið og velja síðan brautir.</a:t>
            </a:r>
          </a:p>
          <a:p>
            <a:pPr eaLnBrk="1" hangingPunct="1">
              <a:lnSpc>
                <a:spcPct val="90000"/>
              </a:lnSpc>
            </a:pPr>
            <a:r>
              <a:rPr lang="is-IS" dirty="0">
                <a:latin typeface="Comic Sans MS" pitchFamily="66" charset="0"/>
              </a:rPr>
              <a:t>Allt námið skipulagt fyrirfram, nemandi lítið að velja.</a:t>
            </a:r>
          </a:p>
          <a:p>
            <a:pPr eaLnBrk="1" hangingPunct="1">
              <a:lnSpc>
                <a:spcPct val="90000"/>
              </a:lnSpc>
            </a:pPr>
            <a:r>
              <a:rPr lang="is-IS" dirty="0">
                <a:latin typeface="Comic Sans MS" pitchFamily="66" charset="0"/>
              </a:rPr>
              <a:t>Bekkurinn veitir aðhald og stuðning.</a:t>
            </a:r>
          </a:p>
          <a:p>
            <a:pPr eaLnBrk="1" hangingPunct="1">
              <a:lnSpc>
                <a:spcPct val="90000"/>
              </a:lnSpc>
            </a:pPr>
            <a:r>
              <a:rPr lang="is-IS" dirty="0">
                <a:latin typeface="Comic Sans MS" pitchFamily="66" charset="0"/>
              </a:rPr>
              <a:t>Ljúka þarf fullu námi eins bekkjar áður en hafið er nám í þeim næsta.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641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67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850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48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28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/>
              <a:t>   </a:t>
            </a: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03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3805-CEB9-49B5-A19E-3709709B7421}" type="datetimeFigureOut">
              <a:rPr lang="is-IS" smtClean="0"/>
              <a:t>23.1.2024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813-B54A-4D59-8AA8-F412F0C8BD8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4945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3805-CEB9-49B5-A19E-3709709B7421}" type="datetimeFigureOut">
              <a:rPr lang="is-IS" smtClean="0"/>
              <a:t>23.1.2024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813-B54A-4D59-8AA8-F412F0C8BD8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59270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3805-CEB9-49B5-A19E-3709709B7421}" type="datetimeFigureOut">
              <a:rPr lang="is-IS" smtClean="0"/>
              <a:t>23.1.2024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813-B54A-4D59-8AA8-F412F0C8BD8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91718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3D58A852-CAEB-41CB-9E10-90E3368E73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07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F5A2EAEF-BB94-4C2A-B19F-1C4C63730E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47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58A3110-AFC8-4E32-A9FF-00B95AF971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50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27E90532-67F1-41C7-B2C7-3D9BE962D1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21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48CDC57B-4C9C-424D-986C-D3FA874B00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65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3805-CEB9-49B5-A19E-3709709B7421}" type="datetimeFigureOut">
              <a:rPr lang="is-IS" smtClean="0"/>
              <a:t>23.1.2024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813-B54A-4D59-8AA8-F412F0C8BD8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1137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3805-CEB9-49B5-A19E-3709709B7421}" type="datetimeFigureOut">
              <a:rPr lang="is-IS" smtClean="0"/>
              <a:t>23.1.2024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813-B54A-4D59-8AA8-F412F0C8BD8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3469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3805-CEB9-49B5-A19E-3709709B7421}" type="datetimeFigureOut">
              <a:rPr lang="is-IS" smtClean="0"/>
              <a:t>23.1.2024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813-B54A-4D59-8AA8-F412F0C8BD8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2891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3805-CEB9-49B5-A19E-3709709B7421}" type="datetimeFigureOut">
              <a:rPr lang="is-IS" smtClean="0"/>
              <a:t>23.1.2024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813-B54A-4D59-8AA8-F412F0C8BD8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8582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3805-CEB9-49B5-A19E-3709709B7421}" type="datetimeFigureOut">
              <a:rPr lang="is-IS" smtClean="0"/>
              <a:t>23.1.2024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813-B54A-4D59-8AA8-F412F0C8BD8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308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3805-CEB9-49B5-A19E-3709709B7421}" type="datetimeFigureOut">
              <a:rPr lang="is-IS" smtClean="0"/>
              <a:t>23.1.2024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813-B54A-4D59-8AA8-F412F0C8BD8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69870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3805-CEB9-49B5-A19E-3709709B7421}" type="datetimeFigureOut">
              <a:rPr lang="is-IS" smtClean="0"/>
              <a:t>23.1.2024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813-B54A-4D59-8AA8-F412F0C8BD8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8995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3805-CEB9-49B5-A19E-3709709B7421}" type="datetimeFigureOut">
              <a:rPr lang="is-IS" smtClean="0"/>
              <a:t>23.1.2024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813-B54A-4D59-8AA8-F412F0C8BD8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01687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53805-CEB9-49B5-A19E-3709709B7421}" type="datetimeFigureOut">
              <a:rPr lang="is-IS" smtClean="0"/>
              <a:t>23.1.2024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8A813-B54A-4D59-8AA8-F412F0C8BD8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4484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hyperlink" Target="https://www.bhs.is/namid/brautir/idn-og-starfsnam/bilamalun/" TargetMode="External"/><Relationship Id="rId18" Type="http://schemas.openxmlformats.org/officeDocument/2006/relationships/hyperlink" Target="https://www.bhs.is/namid/brautir/idn-og-starfsnam/blikksmidi/" TargetMode="External"/><Relationship Id="rId3" Type="http://schemas.openxmlformats.org/officeDocument/2006/relationships/hyperlink" Target="http://bhs.is/" TargetMode="External"/><Relationship Id="rId21" Type="http://schemas.openxmlformats.org/officeDocument/2006/relationships/hyperlink" Target="https://www.bhs.is/namid/brautir/listnam/kvikmyndagerd/" TargetMode="External"/><Relationship Id="rId7" Type="http://schemas.openxmlformats.org/officeDocument/2006/relationships/diagramQuickStyle" Target="../diagrams/quickStyle1.xml"/><Relationship Id="rId12" Type="http://schemas.openxmlformats.org/officeDocument/2006/relationships/hyperlink" Target="https://www.bhs.is/namid/brautir/idn-og-starfsnam/bifvelavirkjun/" TargetMode="External"/><Relationship Id="rId17" Type="http://schemas.openxmlformats.org/officeDocument/2006/relationships/hyperlink" Target="https://www.bhs.is/namid/brautir/idn-og-starfsnam/rennismidi/" TargetMode="External"/><Relationship Id="rId2" Type="http://schemas.openxmlformats.org/officeDocument/2006/relationships/notesSlide" Target="../notesSlides/notesSlide6.xml"/><Relationship Id="rId16" Type="http://schemas.openxmlformats.org/officeDocument/2006/relationships/hyperlink" Target="https://www.bhs.is/namid/brautir/malm-og-veltaeknigreinar/stalsmidi/" TargetMode="External"/><Relationship Id="rId20" Type="http://schemas.openxmlformats.org/officeDocument/2006/relationships/hyperlink" Target="https://www.bhs.is/namid/brautir/listnam/grafisk-honnun/" TargetMode="External"/><Relationship Id="rId1" Type="http://schemas.openxmlformats.org/officeDocument/2006/relationships/slideLayout" Target="../slideLayouts/slideLayout14.xml"/><Relationship Id="rId6" Type="http://schemas.openxmlformats.org/officeDocument/2006/relationships/diagramLayout" Target="../diagrams/layout1.xml"/><Relationship Id="rId11" Type="http://schemas.openxmlformats.org/officeDocument/2006/relationships/hyperlink" Target="https://www.bhs.is/namid/brautir/idn-og-starfsnam/bifreidasmidi/" TargetMode="External"/><Relationship Id="rId5" Type="http://schemas.openxmlformats.org/officeDocument/2006/relationships/diagramData" Target="../diagrams/data1.xml"/><Relationship Id="rId15" Type="http://schemas.openxmlformats.org/officeDocument/2006/relationships/hyperlink" Target="https://www.bhs.is/namid/brautir/idn-og-starfsnam/stalsmidi/" TargetMode="External"/><Relationship Id="rId23" Type="http://schemas.openxmlformats.org/officeDocument/2006/relationships/hyperlink" Target="https://www.bhs.is/skolinn/innritun-umsoknir/inntokuskilyrdi/" TargetMode="External"/><Relationship Id="rId10" Type="http://schemas.openxmlformats.org/officeDocument/2006/relationships/hyperlink" Target="https://www.bhs.is/namid/brautir/idn-og-starfsnam/" TargetMode="External"/><Relationship Id="rId19" Type="http://schemas.openxmlformats.org/officeDocument/2006/relationships/hyperlink" Target="https://www.bhs.is/namid/brautir/listnam/" TargetMode="External"/><Relationship Id="rId4" Type="http://schemas.openxmlformats.org/officeDocument/2006/relationships/image" Target="../media/image3.png"/><Relationship Id="rId9" Type="http://schemas.microsoft.com/office/2007/relationships/diagramDrawing" Target="../diagrams/drawing1.xml"/><Relationship Id="rId14" Type="http://schemas.openxmlformats.org/officeDocument/2006/relationships/hyperlink" Target="https://www.bhs.is/namid/brautir/idn-og-starfsnam/velvirkjun/" TargetMode="External"/><Relationship Id="rId22" Type="http://schemas.openxmlformats.org/officeDocument/2006/relationships/hyperlink" Target="https://www.bhs.is/namid/brautir/listnam/leiklist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bhs.is/namid/brautir/afreksithrottasvid/" TargetMode="External"/><Relationship Id="rId13" Type="http://schemas.openxmlformats.org/officeDocument/2006/relationships/hyperlink" Target="https://www.bhs.is/namid/brautir/felagsvirkni-og-uppeldissvid/studningsfulltruabraut/" TargetMode="External"/><Relationship Id="rId3" Type="http://schemas.openxmlformats.org/officeDocument/2006/relationships/hyperlink" Target="http://www.bhs.is/" TargetMode="External"/><Relationship Id="rId7" Type="http://schemas.openxmlformats.org/officeDocument/2006/relationships/hyperlink" Target="https://www.bhs.is/namid/brautir/boknam/natturufraedibraut/" TargetMode="External"/><Relationship Id="rId12" Type="http://schemas.openxmlformats.org/officeDocument/2006/relationships/hyperlink" Target="https://www.bhs.is/namid/brautir/vidbotstudent/" TargetMode="External"/><Relationship Id="rId17" Type="http://schemas.openxmlformats.org/officeDocument/2006/relationships/hyperlink" Target="http://www.bhs.is/skolinn/innritun-umsoknir/inntokuskilyrdi/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www.bhs.is/namid/brautir/thjonustubrautir/leikskolalidabraut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bhs.is/namid/brautir/boknam/felags-og-hugvisindabraut/" TargetMode="External"/><Relationship Id="rId11" Type="http://schemas.openxmlformats.org/officeDocument/2006/relationships/hyperlink" Target="https://www.bhs.is/namid/brautir/sernam/" TargetMode="External"/><Relationship Id="rId5" Type="http://schemas.openxmlformats.org/officeDocument/2006/relationships/hyperlink" Target="https://www.bhs.is/namid/brautir/boknam/" TargetMode="External"/><Relationship Id="rId15" Type="http://schemas.openxmlformats.org/officeDocument/2006/relationships/hyperlink" Target="https://www.bhs.is/namid/brautir/felagsvirkni-og-uppeldissvid/felagsmala-og-tomstundabraut/" TargetMode="External"/><Relationship Id="rId10" Type="http://schemas.openxmlformats.org/officeDocument/2006/relationships/hyperlink" Target="https://www.bhs.is/namid/brautir/almenn/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www.bhs.is/namid/brautir/felagsvirkni-og-uppeldissvid/" TargetMode="External"/><Relationship Id="rId14" Type="http://schemas.openxmlformats.org/officeDocument/2006/relationships/hyperlink" Target="https://www.bhs.is/namid/brautir/felagsvirkni-og-uppeldissvid/felagslidabraut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flensborg.is/library/Skrar/Umsoknir/raunvisindabraut.jpg" TargetMode="External"/><Relationship Id="rId3" Type="http://schemas.openxmlformats.org/officeDocument/2006/relationships/hyperlink" Target="http://flensborg.is/" TargetMode="External"/><Relationship Id="rId7" Type="http://schemas.openxmlformats.org/officeDocument/2006/relationships/hyperlink" Target="http://flensborg.is/library/Skrar/Umsoknir/vidskiptahagfraedibraut.jpg" TargetMode="External"/><Relationship Id="rId12" Type="http://schemas.openxmlformats.org/officeDocument/2006/relationships/hyperlink" Target="http://flensborg.is/library/Skrar/Umsoknir/starfsbraut.jp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flensborg.is/library/Skrar/Umsoknir/felagsvisindabraut.jpg" TargetMode="External"/><Relationship Id="rId11" Type="http://schemas.openxmlformats.org/officeDocument/2006/relationships/hyperlink" Target="http://flensborg.is/resources/Files/429_1111grunnnam-uppl-fjolm.pdf" TargetMode="External"/><Relationship Id="rId5" Type="http://schemas.openxmlformats.org/officeDocument/2006/relationships/hyperlink" Target="http://flensborg.is/namid/umsoknir/" TargetMode="External"/><Relationship Id="rId10" Type="http://schemas.openxmlformats.org/officeDocument/2006/relationships/hyperlink" Target="http://flensborg.is/library/Skrar/Umsoknir/opinbraut.jpg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://flensborg.is/library/Skrar/Umsoknir/undirbuningsnam.jpg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b.is/namid/felagsvisindabraut/" TargetMode="External"/><Relationship Id="rId13" Type="http://schemas.openxmlformats.org/officeDocument/2006/relationships/hyperlink" Target="https://www.fb.is/namid" TargetMode="External"/><Relationship Id="rId18" Type="http://schemas.openxmlformats.org/officeDocument/2006/relationships/hyperlink" Target="http://www.fb.is/namid/namsbrautir/husasmidabraut" TargetMode="External"/><Relationship Id="rId3" Type="http://schemas.openxmlformats.org/officeDocument/2006/relationships/hyperlink" Target="https://www.fb.is/" TargetMode="External"/><Relationship Id="rId21" Type="http://schemas.openxmlformats.org/officeDocument/2006/relationships/hyperlink" Target="http://www.fb.is/namid/namsbrautir/" TargetMode="External"/><Relationship Id="rId7" Type="http://schemas.openxmlformats.org/officeDocument/2006/relationships/hyperlink" Target="https://www.fb.is/namid/framhaldsskolabraut/" TargetMode="External"/><Relationship Id="rId12" Type="http://schemas.openxmlformats.org/officeDocument/2006/relationships/hyperlink" Target="https://www.fb.is/tolvubraut-2/" TargetMode="External"/><Relationship Id="rId17" Type="http://schemas.openxmlformats.org/officeDocument/2006/relationships/hyperlink" Target="https://www.fb.is/sjukralidabraut/" TargetMode="External"/><Relationship Id="rId25" Type="http://schemas.openxmlformats.org/officeDocument/2006/relationships/hyperlink" Target="https://www.fb.is/opin-braut/" TargetMode="External"/><Relationship Id="rId2" Type="http://schemas.openxmlformats.org/officeDocument/2006/relationships/notesSlide" Target="../notesSlides/notesSlide9.xml"/><Relationship Id="rId16" Type="http://schemas.openxmlformats.org/officeDocument/2006/relationships/hyperlink" Target="https://www.fb.is/snyrtibraut/" TargetMode="External"/><Relationship Id="rId20" Type="http://schemas.openxmlformats.org/officeDocument/2006/relationships/hyperlink" Target="https://www.fb.is/rafvirkjabraut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b.is/namid/innritun-og-umsoknir/" TargetMode="External"/><Relationship Id="rId11" Type="http://schemas.openxmlformats.org/officeDocument/2006/relationships/hyperlink" Target="https://www.fb.is/namid/natturuvisindabraut/" TargetMode="External"/><Relationship Id="rId24" Type="http://schemas.openxmlformats.org/officeDocument/2006/relationships/hyperlink" Target="https://www.fb.is/namid/nyskopunarbraut/" TargetMode="External"/><Relationship Id="rId5" Type="http://schemas.openxmlformats.org/officeDocument/2006/relationships/image" Target="../media/image5.png"/><Relationship Id="rId15" Type="http://schemas.openxmlformats.org/officeDocument/2006/relationships/hyperlink" Target="https://www.fb.is/namid/starfsbraut/" TargetMode="External"/><Relationship Id="rId23" Type="http://schemas.openxmlformats.org/officeDocument/2006/relationships/hyperlink" Target="https://www.fb.is/namid/fata-og-textilbraut/" TargetMode="External"/><Relationship Id="rId10" Type="http://schemas.openxmlformats.org/officeDocument/2006/relationships/hyperlink" Target="https://www.fb.is/namid/hugvisindabraut/" TargetMode="External"/><Relationship Id="rId19" Type="http://schemas.openxmlformats.org/officeDocument/2006/relationships/hyperlink" Target="https://www.fb.is/namid/husasmidabraut/" TargetMode="External"/><Relationship Id="rId4" Type="http://schemas.openxmlformats.org/officeDocument/2006/relationships/hyperlink" Target="http://fb.is/default.asp" TargetMode="External"/><Relationship Id="rId9" Type="http://schemas.openxmlformats.org/officeDocument/2006/relationships/hyperlink" Target="https://www.fb.is/namid/ithrottabraut/" TargetMode="External"/><Relationship Id="rId14" Type="http://schemas.openxmlformats.org/officeDocument/2006/relationships/hyperlink" Target="http://starfsbraut.is/?page_id=5" TargetMode="External"/><Relationship Id="rId22" Type="http://schemas.openxmlformats.org/officeDocument/2006/relationships/hyperlink" Target="https://www.fb.is/namid/myndlistarbraut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mos.is/namid/namsbrautir/namsbrautir-2012/nr/1232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://www.fmos.is/namid/namsbrautir/namsbrautir-2012/nr/1229" TargetMode="External"/><Relationship Id="rId2" Type="http://schemas.openxmlformats.org/officeDocument/2006/relationships/hyperlink" Target="http://www.fmos.is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fmos.is/namid/namsbrautir/namsbrautir-2012/nr/1233" TargetMode="External"/><Relationship Id="rId11" Type="http://schemas.openxmlformats.org/officeDocument/2006/relationships/hyperlink" Target="http://www.fmos.is/namid/inntokuskilyrdi/" TargetMode="External"/><Relationship Id="rId5" Type="http://schemas.openxmlformats.org/officeDocument/2006/relationships/hyperlink" Target="http://www.fmos.is/namid/namsbrautir/namsbrautir-2012/namsbrautir/framhaldsskolabru" TargetMode="External"/><Relationship Id="rId10" Type="http://schemas.openxmlformats.org/officeDocument/2006/relationships/hyperlink" Target="http://www.fmos.is/namid/namsbrautir/namsbrautir-2012/opin-studentsbraut-2018" TargetMode="External"/><Relationship Id="rId4" Type="http://schemas.openxmlformats.org/officeDocument/2006/relationships/hyperlink" Target="http://www.fmos.is/namid/" TargetMode="External"/><Relationship Id="rId9" Type="http://schemas.openxmlformats.org/officeDocument/2006/relationships/hyperlink" Target="http://www.fmos.is/namid/namsbrautir/namsbrautir-2012/framhaldsskolabraut-i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atburdir.fg.is/namsbrautir/hoennunar-og-markaosbraut.html" TargetMode="External"/><Relationship Id="rId13" Type="http://schemas.openxmlformats.org/officeDocument/2006/relationships/hyperlink" Target="http://atburdir.fg.is/namsbrautir/vioskiptabraut.html" TargetMode="External"/><Relationship Id="rId3" Type="http://schemas.openxmlformats.org/officeDocument/2006/relationships/hyperlink" Target="http://www.fg.is/index.php" TargetMode="External"/><Relationship Id="rId7" Type="http://schemas.openxmlformats.org/officeDocument/2006/relationships/hyperlink" Target="http://atburdir.fg.is/namsbrautir/sernamsbraut.html" TargetMode="External"/><Relationship Id="rId12" Type="http://schemas.openxmlformats.org/officeDocument/2006/relationships/hyperlink" Target="http://atburdir.fg.is/namsbrautir/listnamsbraut-myndlistasvio.html" TargetMode="External"/><Relationship Id="rId17" Type="http://schemas.openxmlformats.org/officeDocument/2006/relationships/hyperlink" Target="http://atburdir.fg.is/namsbrautir/menntabraut.html" TargetMode="External"/><Relationship Id="rId2" Type="http://schemas.openxmlformats.org/officeDocument/2006/relationships/hyperlink" Target="http://fg.is/" TargetMode="External"/><Relationship Id="rId16" Type="http://schemas.openxmlformats.org/officeDocument/2006/relationships/hyperlink" Target="https://www.fg.is/is/nam-kennsla/innritun-og-inntokuskilyrdi/inntokuskilyrdi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atburdir.fg.is/namsbrautir/alpjooabraut.html" TargetMode="External"/><Relationship Id="rId11" Type="http://schemas.openxmlformats.org/officeDocument/2006/relationships/hyperlink" Target="http://www.fg.is/Files/Skra_0071427.pdf" TargetMode="External"/><Relationship Id="rId5" Type="http://schemas.openxmlformats.org/officeDocument/2006/relationships/hyperlink" Target="http://atburdir.fg.is/namsbrautir/" TargetMode="External"/><Relationship Id="rId15" Type="http://schemas.openxmlformats.org/officeDocument/2006/relationships/hyperlink" Target="http://www.fg.is/Files/Skra_0071428.pdf" TargetMode="External"/><Relationship Id="rId10" Type="http://schemas.openxmlformats.org/officeDocument/2006/relationships/hyperlink" Target="http://www.fg.is/Files/Skra_0071424.pdf" TargetMode="External"/><Relationship Id="rId4" Type="http://schemas.openxmlformats.org/officeDocument/2006/relationships/image" Target="../media/image7.jpeg"/><Relationship Id="rId9" Type="http://schemas.openxmlformats.org/officeDocument/2006/relationships/hyperlink" Target="http://atburdir.fg.is/namsbrautir/iprottabraut.html" TargetMode="External"/><Relationship Id="rId14" Type="http://schemas.openxmlformats.org/officeDocument/2006/relationships/hyperlink" Target="http://atburdir.fg.is/namsbrautir/natturufreoibraut.html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.is/namid/heilbrigdisskolinn/lyfjataeknabraut/" TargetMode="External"/><Relationship Id="rId13" Type="http://schemas.openxmlformats.org/officeDocument/2006/relationships/hyperlink" Target="https://www.fa.is/namid/boknam/" TargetMode="External"/><Relationship Id="rId18" Type="http://schemas.openxmlformats.org/officeDocument/2006/relationships/hyperlink" Target="https://www.fa.is/namid/namsbrautir/hugvisindabraut/" TargetMode="External"/><Relationship Id="rId26" Type="http://schemas.openxmlformats.org/officeDocument/2006/relationships/hyperlink" Target="https://www.fa.is/skolinn/utgefid-efni/namskra/4.-umgjord-skolastarfsins/4.4.-inntokuskilyrdi/" TargetMode="External"/><Relationship Id="rId3" Type="http://schemas.openxmlformats.org/officeDocument/2006/relationships/hyperlink" Target="https://www.fa.is/" TargetMode="External"/><Relationship Id="rId21" Type="http://schemas.openxmlformats.org/officeDocument/2006/relationships/hyperlink" Target="https://www.fa.is/namid/namsbrautir/nyskopunar-og-listabraut/" TargetMode="External"/><Relationship Id="rId7" Type="http://schemas.openxmlformats.org/officeDocument/2006/relationships/hyperlink" Target="https://www.fa.is/namid/heilbrigdisskolinn/" TargetMode="External"/><Relationship Id="rId12" Type="http://schemas.openxmlformats.org/officeDocument/2006/relationships/hyperlink" Target="https://www.fa.is/namid/heilbrigdisskolinn/namsbraut-fyrir-sotthreinsitaekna/" TargetMode="External"/><Relationship Id="rId17" Type="http://schemas.openxmlformats.org/officeDocument/2006/relationships/hyperlink" Target="https://www.fa.is/namid/namsbrautir/natturufraedibraut/" TargetMode="External"/><Relationship Id="rId25" Type="http://schemas.openxmlformats.org/officeDocument/2006/relationships/hyperlink" Target="https://www.fa.is/skolinn/utgefid-efni/namskra/4.-umgjord-skolastarfsins/4.5.-namsbrautir/4.5.18.-vidbotarnam-til-studentsprofs/" TargetMode="External"/><Relationship Id="rId2" Type="http://schemas.openxmlformats.org/officeDocument/2006/relationships/notesSlide" Target="../notesSlides/notesSlide10.xml"/><Relationship Id="rId16" Type="http://schemas.openxmlformats.org/officeDocument/2006/relationships/hyperlink" Target="http://fa.is/fjolbrautaskolinn/brautir/natturufrbraut/" TargetMode="External"/><Relationship Id="rId20" Type="http://schemas.openxmlformats.org/officeDocument/2006/relationships/hyperlink" Target="https://www.fa.is/namid/namsbrautir/almenn-namsbraut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www.fa.is/namid/namsbrautir/sernamsbraut/" TargetMode="External"/><Relationship Id="rId11" Type="http://schemas.openxmlformats.org/officeDocument/2006/relationships/hyperlink" Target="https://www.fa.is/namid/heilbrigdisskolinn/sjukralidabraut/" TargetMode="External"/><Relationship Id="rId24" Type="http://schemas.openxmlformats.org/officeDocument/2006/relationships/hyperlink" Target="https://www.fa.is/namid/namsbrautir/afreksithrottalina/" TargetMode="External"/><Relationship Id="rId5" Type="http://schemas.openxmlformats.org/officeDocument/2006/relationships/image" Target="../media/image8.png"/><Relationship Id="rId15" Type="http://schemas.openxmlformats.org/officeDocument/2006/relationships/hyperlink" Target="https://www.fa.is/namid/namsbrautir/felagsfraedabraut/" TargetMode="External"/><Relationship Id="rId23" Type="http://schemas.openxmlformats.org/officeDocument/2006/relationships/hyperlink" Target="https://www.fa.is/namid/heilbrigdisskolinn/laeknaritarabraut/" TargetMode="External"/><Relationship Id="rId28" Type="http://schemas.openxmlformats.org/officeDocument/2006/relationships/hyperlink" Target="https://www.fa.is/namid/namsbrautir/ithrotta-og-heilbrigdisbraut/" TargetMode="External"/><Relationship Id="rId10" Type="http://schemas.openxmlformats.org/officeDocument/2006/relationships/hyperlink" Target="https://www.fa.is/namid/heilbrigdisskolinn/heilsunuddbraut/" TargetMode="External"/><Relationship Id="rId19" Type="http://schemas.openxmlformats.org/officeDocument/2006/relationships/hyperlink" Target="https://www.fa.is/namid/namsbrautir/vidskipta-og-hagfraedibraut/" TargetMode="External"/><Relationship Id="rId4" Type="http://schemas.openxmlformats.org/officeDocument/2006/relationships/hyperlink" Target="http://fa.is/" TargetMode="External"/><Relationship Id="rId9" Type="http://schemas.openxmlformats.org/officeDocument/2006/relationships/hyperlink" Target="https://www.fa.is/namid/heilbrigdisskolinn/heilbrigdisritarabraut/" TargetMode="External"/><Relationship Id="rId14" Type="http://schemas.openxmlformats.org/officeDocument/2006/relationships/hyperlink" Target="http://fa.is/fjolbrautaskolinn/brautir/felbraut/" TargetMode="External"/><Relationship Id="rId22" Type="http://schemas.openxmlformats.org/officeDocument/2006/relationships/hyperlink" Target="https://www.fa.is/namid/heilbrigdisskolinn/tanntaeknabraut/" TargetMode="External"/><Relationship Id="rId27" Type="http://schemas.openxmlformats.org/officeDocument/2006/relationships/hyperlink" Target="https://www.fa.is/namid/heilbrigdisskolinn/grunnnam-heilbrigdisgreina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hyperlink" Target="https://kvenno.is/" TargetMode="External"/><Relationship Id="rId7" Type="http://schemas.openxmlformats.org/officeDocument/2006/relationships/diagramColors" Target="../diagrams/colors2.xml"/><Relationship Id="rId2" Type="http://schemas.openxmlformats.org/officeDocument/2006/relationships/hyperlink" Target="http://www.kvenno.is/" TargetMode="External"/><Relationship Id="rId1" Type="http://schemas.openxmlformats.org/officeDocument/2006/relationships/slideLayout" Target="../slideLayouts/slideLayout15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10" Type="http://schemas.openxmlformats.org/officeDocument/2006/relationships/hyperlink" Target="https://www.kvenno.is/kvennaskolinn/namid/innritun/verklag-vid-inntoku-nynema/" TargetMode="External"/><Relationship Id="rId4" Type="http://schemas.openxmlformats.org/officeDocument/2006/relationships/diagramData" Target="../diagrams/data2.xml"/><Relationship Id="rId9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k.is/is/namsleidir/idnnam/framreidsla" TargetMode="External"/><Relationship Id="rId13" Type="http://schemas.openxmlformats.org/officeDocument/2006/relationships/hyperlink" Target="https://www.mk.is/is/namsleidir/boknam/framhaldsskolabraut" TargetMode="External"/><Relationship Id="rId18" Type="http://schemas.openxmlformats.org/officeDocument/2006/relationships/hyperlink" Target="https://www.mk.is/is/namsleidir/boknam/opin-braut" TargetMode="External"/><Relationship Id="rId3" Type="http://schemas.openxmlformats.org/officeDocument/2006/relationships/hyperlink" Target="http://mk.is/" TargetMode="External"/><Relationship Id="rId7" Type="http://schemas.openxmlformats.org/officeDocument/2006/relationships/hyperlink" Target="https://www.mk.is/is/namsleidir/idnnam/bakaraidn" TargetMode="External"/><Relationship Id="rId12" Type="http://schemas.openxmlformats.org/officeDocument/2006/relationships/hyperlink" Target="https://www.mk.is/is/namsleidir/boknam" TargetMode="External"/><Relationship Id="rId17" Type="http://schemas.openxmlformats.org/officeDocument/2006/relationships/hyperlink" Target="https://www.mk.is/is/namsleidir/idnnam/vidbotarnam-til-studentsprofs" TargetMode="External"/><Relationship Id="rId2" Type="http://schemas.openxmlformats.org/officeDocument/2006/relationships/notesSlide" Target="../notesSlides/notesSlide11.xml"/><Relationship Id="rId16" Type="http://schemas.openxmlformats.org/officeDocument/2006/relationships/hyperlink" Target="https://www.mk.is/is/namsleidir/boknam/felagsfraedabraut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mk.is/is/namsleidir/idnnam/grunndeild-matvaela-og-ferdagreina" TargetMode="External"/><Relationship Id="rId11" Type="http://schemas.openxmlformats.org/officeDocument/2006/relationships/hyperlink" Target="http://mk.is/index.php/boknam" TargetMode="External"/><Relationship Id="rId5" Type="http://schemas.openxmlformats.org/officeDocument/2006/relationships/hyperlink" Target="http://mk.is/index.php?option=com_content&amp;view=article&amp;id=105&amp;Itemid=59" TargetMode="External"/><Relationship Id="rId15" Type="http://schemas.openxmlformats.org/officeDocument/2006/relationships/hyperlink" Target="https://www.mk.is/is/namsleidir/boknam/vidskiptabraut" TargetMode="External"/><Relationship Id="rId10" Type="http://schemas.openxmlformats.org/officeDocument/2006/relationships/hyperlink" Target="https://www.mk.is/is/namsleidir/idnnam/matreidsla" TargetMode="External"/><Relationship Id="rId19" Type="http://schemas.openxmlformats.org/officeDocument/2006/relationships/hyperlink" Target="https://www.mk.is/is/namsleidir/boknam/starfsbraut-einhverfra" TargetMode="External"/><Relationship Id="rId4" Type="http://schemas.openxmlformats.org/officeDocument/2006/relationships/image" Target="../media/image11.png"/><Relationship Id="rId9" Type="http://schemas.openxmlformats.org/officeDocument/2006/relationships/hyperlink" Target="https://www.mk.is/is/namsleidir/idnnam/kjotidn" TargetMode="External"/><Relationship Id="rId14" Type="http://schemas.openxmlformats.org/officeDocument/2006/relationships/hyperlink" Target="https://www.mk.is/is/namsleidir/boknam/raungreinabraut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r.is/index.php?option=com_content&amp;view=article&amp;id=65&amp;Itemid=79" TargetMode="External"/><Relationship Id="rId13" Type="http://schemas.openxmlformats.org/officeDocument/2006/relationships/hyperlink" Target="http://www.mr.is/index.php?option=com_content&amp;view=article&amp;id=73&amp;Itemid=87" TargetMode="External"/><Relationship Id="rId3" Type="http://schemas.openxmlformats.org/officeDocument/2006/relationships/hyperlink" Target="https://www.mr.is/index.php?option=com_content&amp;view=article&amp;id=48&amp;Itemid=29" TargetMode="External"/><Relationship Id="rId7" Type="http://schemas.openxmlformats.org/officeDocument/2006/relationships/hyperlink" Target="http://www.mr.is/index.php?option=com_content&amp;view=article&amp;id=64&amp;Itemid=78" TargetMode="External"/><Relationship Id="rId12" Type="http://schemas.openxmlformats.org/officeDocument/2006/relationships/hyperlink" Target="http://www.mr.is/index.php?option=com_content&amp;view=article&amp;id=72&amp;Itemid=86" TargetMode="External"/><Relationship Id="rId2" Type="http://schemas.openxmlformats.org/officeDocument/2006/relationships/hyperlink" Target="http://www.mr.is/" TargetMode="External"/><Relationship Id="rId1" Type="http://schemas.openxmlformats.org/officeDocument/2006/relationships/slideLayout" Target="../slideLayouts/slideLayout16.xml"/><Relationship Id="rId6" Type="http://schemas.openxmlformats.org/officeDocument/2006/relationships/hyperlink" Target="http://www.mr.is/index.php?option=com_content&amp;view=article&amp;id=63&amp;Itemid=76" TargetMode="External"/><Relationship Id="rId11" Type="http://schemas.openxmlformats.org/officeDocument/2006/relationships/hyperlink" Target="http://www.mr.is/index.php?option=com_content&amp;view=article&amp;id=71&amp;Itemid=85" TargetMode="External"/><Relationship Id="rId5" Type="http://schemas.openxmlformats.org/officeDocument/2006/relationships/hyperlink" Target="http://www.mr.is/index.php?option=com_content&amp;view=article&amp;id=67&amp;Itemid=81" TargetMode="External"/><Relationship Id="rId15" Type="http://schemas.openxmlformats.org/officeDocument/2006/relationships/hyperlink" Target="http://www.mr.is/index.php?option=com_content&amp;view=article&amp;id=513&amp;Itemid=1020" TargetMode="External"/><Relationship Id="rId10" Type="http://schemas.openxmlformats.org/officeDocument/2006/relationships/hyperlink" Target="http://www.mr.is/index.php?option=com_content&amp;view=article&amp;id=70&amp;Itemid=84" TargetMode="External"/><Relationship Id="rId4" Type="http://schemas.openxmlformats.org/officeDocument/2006/relationships/hyperlink" Target="http://www.mr.is/index.php?option=com_content&amp;view=article&amp;id=74&amp;Itemid=74" TargetMode="External"/><Relationship Id="rId9" Type="http://schemas.openxmlformats.org/officeDocument/2006/relationships/hyperlink" Target="http://www.mr.is/index.php?option=com_content&amp;view=article&amp;id=66&amp;Itemid=80" TargetMode="External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ms.is/" TargetMode="External"/><Relationship Id="rId7" Type="http://schemas.openxmlformats.org/officeDocument/2006/relationships/hyperlink" Target="https://ec.europa.eu/ploteus/en/search/site/?f%5b0%5d=im_field_entity_type:96&amp;f%5b1%5d=im_field_location:42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ttavitinn.is/" TargetMode="External"/><Relationship Id="rId5" Type="http://schemas.openxmlformats.org/officeDocument/2006/relationships/hyperlink" Target="https://www.bendill.is/article.aspx?id=8" TargetMode="External"/><Relationship Id="rId4" Type="http://schemas.openxmlformats.org/officeDocument/2006/relationships/hyperlink" Target="http://menntagatt.is/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menton.is/index.php/tonlistarbraut-klassisk-b/" TargetMode="External"/><Relationship Id="rId3" Type="http://schemas.openxmlformats.org/officeDocument/2006/relationships/image" Target="../media/image13.png"/><Relationship Id="rId7" Type="http://schemas.openxmlformats.org/officeDocument/2006/relationships/hyperlink" Target="http://menton.is/index.php/poppbraut/" TargetMode="External"/><Relationship Id="rId2" Type="http://schemas.openxmlformats.org/officeDocument/2006/relationships/hyperlink" Target="http://menton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menton.is/index.php/tonlistarbraut-klassisk-student/" TargetMode="External"/><Relationship Id="rId11" Type="http://schemas.openxmlformats.org/officeDocument/2006/relationships/hyperlink" Target="http://menton.is/index.php/tonlistarbraut-rytmisk-b/" TargetMode="External"/><Relationship Id="rId5" Type="http://schemas.openxmlformats.org/officeDocument/2006/relationships/hyperlink" Target="http://menton.is/index.php/namsbrautir/" TargetMode="External"/><Relationship Id="rId10" Type="http://schemas.openxmlformats.org/officeDocument/2006/relationships/hyperlink" Target="http://menton.is/index.php/tonlistarbraut-rytmisk-student/" TargetMode="External"/><Relationship Id="rId4" Type="http://schemas.openxmlformats.org/officeDocument/2006/relationships/hyperlink" Target="http://menton.is/index.php/umsoknir/" TargetMode="External"/><Relationship Id="rId9" Type="http://schemas.openxmlformats.org/officeDocument/2006/relationships/hyperlink" Target="http://menton.is/index.php/poppbraut-b/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h.is/is/namid/namsbrautir/sernamsbraut" TargetMode="External"/><Relationship Id="rId13" Type="http://schemas.openxmlformats.org/officeDocument/2006/relationships/hyperlink" Target="https://www.mh.is/is/namid/skipulag-nams/namsbrautir-fra-hausti-2016/felagsfraedabraut" TargetMode="External"/><Relationship Id="rId3" Type="http://schemas.openxmlformats.org/officeDocument/2006/relationships/hyperlink" Target="http://www.mh.is/default.asp?tunga=isl" TargetMode="External"/><Relationship Id="rId7" Type="http://schemas.openxmlformats.org/officeDocument/2006/relationships/hyperlink" Target="https://www.mh.is/is/namid/skipulag-nams/namsbrautir-fra-hausti-2016/sernamsbraut" TargetMode="External"/><Relationship Id="rId12" Type="http://schemas.openxmlformats.org/officeDocument/2006/relationships/hyperlink" Target="https://www.mh.is/is/namid/skipulag-nams/namsbrautir-fra-hausti-2016/ib-braut" TargetMode="External"/><Relationship Id="rId17" Type="http://schemas.openxmlformats.org/officeDocument/2006/relationships/hyperlink" Target="https://www.mh.is/static/files/Namsbrautir/2019_215ein_pdf/19rnamsferilsblod_tonlistarbraut_rytmisk_19v.pdf" TargetMode="External"/><Relationship Id="rId2" Type="http://schemas.openxmlformats.org/officeDocument/2006/relationships/hyperlink" Target="https://www.mh.is/" TargetMode="External"/><Relationship Id="rId16" Type="http://schemas.openxmlformats.org/officeDocument/2006/relationships/hyperlink" Target="https://www.mh.is/static/files/Namsbrautir/2019_215ein_pdf/19knamsferilsblod_tonlistarbraut_klassik_19v.pdf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mh.is/is/namid/skipulag-nams/namsbrautir-fra-hausti-2016/opin-braut" TargetMode="External"/><Relationship Id="rId11" Type="http://schemas.openxmlformats.org/officeDocument/2006/relationships/hyperlink" Target="https://www.mh.is/is/namid/skipulag-nams/namsbrautir-fra-hausti-2016/natturufraedibraut" TargetMode="External"/><Relationship Id="rId5" Type="http://schemas.openxmlformats.org/officeDocument/2006/relationships/hyperlink" Target="https://www.mh.is/is/namid/namsbrautir/namsbrautir-fra-hausti-2016" TargetMode="External"/><Relationship Id="rId15" Type="http://schemas.openxmlformats.org/officeDocument/2006/relationships/hyperlink" Target="https://www.mh.is/is/skolinn/umsoknir-og-inntokuskilyrdi/inntokuskilyrdi-og-urvinnsla-umsokna" TargetMode="External"/><Relationship Id="rId10" Type="http://schemas.openxmlformats.org/officeDocument/2006/relationships/hyperlink" Target="https://www.mh.is/is/namid/skipulag-nams/namsbrautir-fra-hausti-2016/listdansbraut" TargetMode="External"/><Relationship Id="rId4" Type="http://schemas.openxmlformats.org/officeDocument/2006/relationships/image" Target="../media/image14.jpeg"/><Relationship Id="rId9" Type="http://schemas.openxmlformats.org/officeDocument/2006/relationships/hyperlink" Target="https://www.mh.is/is/namid/skipulag-nams/namsbrautir-fra-hausti-2016/tonlistarbraut" TargetMode="External"/><Relationship Id="rId14" Type="http://schemas.openxmlformats.org/officeDocument/2006/relationships/hyperlink" Target="https://www.mh.is/is/namid/skipulag-nams/namsbrautir-fra-hausti-2016/malabraut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sund.is/" TargetMode="External"/><Relationship Id="rId3" Type="http://schemas.openxmlformats.org/officeDocument/2006/relationships/hyperlink" Target="https://www.msund.is/namid/namsbrautir/skipulag-nams-a-felagsfraedabraut-mv" TargetMode="External"/><Relationship Id="rId7" Type="http://schemas.openxmlformats.org/officeDocument/2006/relationships/hyperlink" Target="https://www.msund.is/fraedsluefni/kynningarefni-fyrir-grunnskolanemendur-og-forradamenn/umsoknir-og-inntokuskilyrdi" TargetMode="External"/><Relationship Id="rId2" Type="http://schemas.openxmlformats.org/officeDocument/2006/relationships/hyperlink" Target="https://www.msund.is/namid/namsbrautir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://www.msund.is/page.asp?id=340&amp;x=" TargetMode="External"/><Relationship Id="rId5" Type="http://schemas.openxmlformats.org/officeDocument/2006/relationships/hyperlink" Target="http://www.msund.is/page.asp?id=339&amp;x=" TargetMode="External"/><Relationship Id="rId10" Type="http://schemas.openxmlformats.org/officeDocument/2006/relationships/image" Target="../media/image19.png"/><Relationship Id="rId4" Type="http://schemas.openxmlformats.org/officeDocument/2006/relationships/hyperlink" Target="https://www.msund.is/namid/namsbrautir/skipulag-nams-a-natturufraedibraut" TargetMode="External"/><Relationship Id="rId9" Type="http://schemas.openxmlformats.org/officeDocument/2006/relationships/image" Target="../media/image15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hyperlink" Target="https://vimeo.com/257925214" TargetMode="External"/><Relationship Id="rId2" Type="http://schemas.openxmlformats.org/officeDocument/2006/relationships/hyperlink" Target="https://myndlistaskolinn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myndlistaskolinn.is/skolinn/nam/innritun-umsokn" TargetMode="External"/><Relationship Id="rId5" Type="http://schemas.openxmlformats.org/officeDocument/2006/relationships/hyperlink" Target="https://myndlistaskolinn.is/dagskoli/listnamsbraut/tveggja-ara-nam-til-studentsprofs" TargetMode="External"/><Relationship Id="rId4" Type="http://schemas.openxmlformats.org/officeDocument/2006/relationships/hyperlink" Target="https://myndlistaskolinn.is/dagskoli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tskoli.is/school/byggingataekniskolinn/" TargetMode="External"/><Relationship Id="rId13" Type="http://schemas.openxmlformats.org/officeDocument/2006/relationships/hyperlink" Target="https://tskoli.is/namsbraut/malm-og-veltaekni-rennismidi/" TargetMode="External"/><Relationship Id="rId18" Type="http://schemas.openxmlformats.org/officeDocument/2006/relationships/hyperlink" Target="https://tskoli.is/namsbraut/pipulagnir/" TargetMode="External"/><Relationship Id="rId3" Type="http://schemas.openxmlformats.org/officeDocument/2006/relationships/hyperlink" Target="http://www.tskoli.is/" TargetMode="External"/><Relationship Id="rId7" Type="http://schemas.openxmlformats.org/officeDocument/2006/relationships/image" Target="../media/image17.png"/><Relationship Id="rId12" Type="http://schemas.openxmlformats.org/officeDocument/2006/relationships/hyperlink" Target="https://tskoli.is/namsbraut/undirbuningsnam-malm-og-velgreina/" TargetMode="External"/><Relationship Id="rId17" Type="http://schemas.openxmlformats.org/officeDocument/2006/relationships/hyperlink" Target="https://tskoli.is/namsbraut/grunnnam-bygginga-og-mannvirkjagreina/" TargetMode="External"/><Relationship Id="rId2" Type="http://schemas.openxmlformats.org/officeDocument/2006/relationships/notesSlide" Target="../notesSlides/notesSlide12.xml"/><Relationship Id="rId16" Type="http://schemas.openxmlformats.org/officeDocument/2006/relationships/hyperlink" Target="https://tskoli.is/namsbraut/malm-og-veltaekni-velvirkjun/" TargetMode="External"/><Relationship Id="rId20" Type="http://schemas.openxmlformats.org/officeDocument/2006/relationships/hyperlink" Target="https://tskoli.is/namsbraut/grunnnam-tolvubraut-fjarna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skoli.is/namsbraut/grunnnam-rafidna/" TargetMode="External"/><Relationship Id="rId11" Type="http://schemas.openxmlformats.org/officeDocument/2006/relationships/hyperlink" Target="https://tskoli.is/skoli/veltaekniskolinn/" TargetMode="External"/><Relationship Id="rId5" Type="http://schemas.openxmlformats.org/officeDocument/2006/relationships/hyperlink" Target="https://tskoli.is/skoli/raftaekniskolinn/" TargetMode="External"/><Relationship Id="rId15" Type="http://schemas.openxmlformats.org/officeDocument/2006/relationships/hyperlink" Target="https://tskoli.is/namsbraut/malm-og-veltaekni-stalsmidi/" TargetMode="External"/><Relationship Id="rId10" Type="http://schemas.openxmlformats.org/officeDocument/2006/relationships/hyperlink" Target="https://tskoli.is/namsbraut/husgagnasmidi/" TargetMode="External"/><Relationship Id="rId19" Type="http://schemas.openxmlformats.org/officeDocument/2006/relationships/hyperlink" Target="https://tskoli.is/skoli/upplysingataekniskolinn/" TargetMode="External"/><Relationship Id="rId4" Type="http://schemas.openxmlformats.org/officeDocument/2006/relationships/hyperlink" Target="https://tskoli.is/namsbraut/starfsbraut-sernam/" TargetMode="External"/><Relationship Id="rId9" Type="http://schemas.openxmlformats.org/officeDocument/2006/relationships/hyperlink" Target="https://tskoli.is/namsbraut/husasmidi/" TargetMode="External"/><Relationship Id="rId14" Type="http://schemas.openxmlformats.org/officeDocument/2006/relationships/hyperlink" Target="https://tskoli.is/namsbraut/velstjorn-namsstig-a/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tskoli.is/skoli/raftaekniskolinn/" TargetMode="External"/><Relationship Id="rId13" Type="http://schemas.openxmlformats.org/officeDocument/2006/relationships/hyperlink" Target="https://tskoli.is/namsbraut/veggfodrun-og-dukalogn/" TargetMode="External"/><Relationship Id="rId3" Type="http://schemas.openxmlformats.org/officeDocument/2006/relationships/hyperlink" Target="http://www.tskoli.is/" TargetMode="External"/><Relationship Id="rId7" Type="http://schemas.openxmlformats.org/officeDocument/2006/relationships/hyperlink" Target="https://tskoli.is/namsbraut/taekniteiknun/" TargetMode="External"/><Relationship Id="rId12" Type="http://schemas.openxmlformats.org/officeDocument/2006/relationships/hyperlink" Target="https://tskoli.is/namsbraut/malaraidn/" TargetMode="External"/><Relationship Id="rId17" Type="http://schemas.openxmlformats.org/officeDocument/2006/relationships/hyperlink" Target="https://tskoli.is/namsbraut/kvikmyndataekni/" TargetMode="External"/><Relationship Id="rId2" Type="http://schemas.openxmlformats.org/officeDocument/2006/relationships/notesSlide" Target="../notesSlides/notesSlide13.xml"/><Relationship Id="rId16" Type="http://schemas.openxmlformats.org/officeDocument/2006/relationships/hyperlink" Target="https://tskoli.is/namsbraut/grunnnam-bygginga-og-mannvirkjagrein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skoli.is/skoli/byggingataekniskolinn/" TargetMode="External"/><Relationship Id="rId11" Type="http://schemas.openxmlformats.org/officeDocument/2006/relationships/hyperlink" Target="https://tskoli.is/namsbraut/husasmidi/" TargetMode="External"/><Relationship Id="rId5" Type="http://schemas.openxmlformats.org/officeDocument/2006/relationships/hyperlink" Target="https://tskoli.is/namsbraut/muraraidn/" TargetMode="External"/><Relationship Id="rId15" Type="http://schemas.openxmlformats.org/officeDocument/2006/relationships/hyperlink" Target="https://tskoli.is/namsbraut/hljodtaekni/" TargetMode="External"/><Relationship Id="rId10" Type="http://schemas.openxmlformats.org/officeDocument/2006/relationships/hyperlink" Target="https://tskoli.is/namsbraut/grunnnam-rafidna/" TargetMode="External"/><Relationship Id="rId4" Type="http://schemas.openxmlformats.org/officeDocument/2006/relationships/image" Target="../media/image17.png"/><Relationship Id="rId9" Type="http://schemas.openxmlformats.org/officeDocument/2006/relationships/hyperlink" Target="https://tskoli.is/namsbraut/rafeindavirkjun/" TargetMode="External"/><Relationship Id="rId14" Type="http://schemas.openxmlformats.org/officeDocument/2006/relationships/hyperlink" Target="https://tskoli.is/namsbraut/rafvirkjun/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tskoli.is/namsbraut/honnunar-og-nyskopunarbraut-til-studentsprofs/" TargetMode="External"/><Relationship Id="rId13" Type="http://schemas.openxmlformats.org/officeDocument/2006/relationships/hyperlink" Target="https://tskoli.is/namsbraut/gull-og-silfurmidabraut/" TargetMode="External"/><Relationship Id="rId3" Type="http://schemas.openxmlformats.org/officeDocument/2006/relationships/hyperlink" Target="https://tskoli.is/" TargetMode="External"/><Relationship Id="rId7" Type="http://schemas.openxmlformats.org/officeDocument/2006/relationships/hyperlink" Target="https://tskoli.is/namsbraut/natturufraedibraut-flugtaekni/" TargetMode="External"/><Relationship Id="rId12" Type="http://schemas.openxmlformats.org/officeDocument/2006/relationships/hyperlink" Target="https://tskoli.is/namsbraut/kjolasaumur-og-klaedskurdu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skoli.is/namsbraut/starfsbraut-sernam/" TargetMode="External"/><Relationship Id="rId11" Type="http://schemas.openxmlformats.org/officeDocument/2006/relationships/hyperlink" Target="https://tskoli.is/namsbraut/fatataeknir/" TargetMode="External"/><Relationship Id="rId5" Type="http://schemas.openxmlformats.org/officeDocument/2006/relationships/hyperlink" Target="https://tskoli.is/namsbraut/almenn-namsbraut-fyrir-nybua/" TargetMode="External"/><Relationship Id="rId15" Type="http://schemas.openxmlformats.org/officeDocument/2006/relationships/hyperlink" Target="https://tskoli.is/namsbraut/starfsbraut-starfsnamsbraut/" TargetMode="External"/><Relationship Id="rId10" Type="http://schemas.openxmlformats.org/officeDocument/2006/relationships/hyperlink" Target="https://tskoli.is/skoli/handverksskolinn/" TargetMode="External"/><Relationship Id="rId4" Type="http://schemas.openxmlformats.org/officeDocument/2006/relationships/image" Target="../media/image17.png"/><Relationship Id="rId9" Type="http://schemas.openxmlformats.org/officeDocument/2006/relationships/hyperlink" Target="https://tskoli.is/namsbraut/harsnyrtibraut/" TargetMode="External"/><Relationship Id="rId14" Type="http://schemas.openxmlformats.org/officeDocument/2006/relationships/hyperlink" Target="https://tskoli.is/skoli/taeknimenntaskolinn/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tskoli.is/namsbraut/ljosmyndun/" TargetMode="External"/><Relationship Id="rId3" Type="http://schemas.openxmlformats.org/officeDocument/2006/relationships/hyperlink" Target="https://tskoli.is/skoli/upplysingataekniskolinn/" TargetMode="External"/><Relationship Id="rId7" Type="http://schemas.openxmlformats.org/officeDocument/2006/relationships/hyperlink" Target="https://tskoli.is/namsbraut/grafisk-midlun/" TargetMode="External"/><Relationship Id="rId2" Type="http://schemas.openxmlformats.org/officeDocument/2006/relationships/hyperlink" Target="http://www.tskoli.is/skolar/taeknimenntaskolinn/namsleidir-i-bodi/deild?fid=1&amp;did=169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tskoli.is/namsbraut/upplysinga-og-fjolmidlabraut-grunnnam/" TargetMode="External"/><Relationship Id="rId11" Type="http://schemas.openxmlformats.org/officeDocument/2006/relationships/hyperlink" Target="https://tskoli.is/namsbraut/k2-taekni-og-visindaleidin/" TargetMode="External"/><Relationship Id="rId5" Type="http://schemas.openxmlformats.org/officeDocument/2006/relationships/hyperlink" Target="https://tskoli.is/namsbraut/bokband/" TargetMode="External"/><Relationship Id="rId10" Type="http://schemas.openxmlformats.org/officeDocument/2006/relationships/hyperlink" Target="https://tskoli.is/namsbraut/tolvubraut-studentsprof/" TargetMode="External"/><Relationship Id="rId4" Type="http://schemas.openxmlformats.org/officeDocument/2006/relationships/image" Target="../media/image17.png"/><Relationship Id="rId9" Type="http://schemas.openxmlformats.org/officeDocument/2006/relationships/hyperlink" Target="https://tskoli.is/namsbraut/prentun/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tskoli.is/namsbraut/velstjorn-namsstig-a/" TargetMode="External"/><Relationship Id="rId13" Type="http://schemas.openxmlformats.org/officeDocument/2006/relationships/hyperlink" Target="https://tskoli.is/namsbraut/velstjorn-namsstig-c-studentsprof/" TargetMode="External"/><Relationship Id="rId3" Type="http://schemas.openxmlformats.org/officeDocument/2006/relationships/hyperlink" Target="http://www.tskoli.is/taekniskolinn/" TargetMode="External"/><Relationship Id="rId7" Type="http://schemas.openxmlformats.org/officeDocument/2006/relationships/hyperlink" Target="https://tskoli.is/skoli/veltaekniskolinn/" TargetMode="External"/><Relationship Id="rId12" Type="http://schemas.openxmlformats.org/officeDocument/2006/relationships/hyperlink" Target="https://tskoli.is/namsbraut/velstjorn-namsstig-b-velvirkjun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skoli.is/namsbraut/skipstjorn-namsstig-a/" TargetMode="External"/><Relationship Id="rId11" Type="http://schemas.openxmlformats.org/officeDocument/2006/relationships/hyperlink" Target="https://tskoli.is/namsbraut/skipstjorn-namsstig-d-studentsprof/" TargetMode="External"/><Relationship Id="rId5" Type="http://schemas.openxmlformats.org/officeDocument/2006/relationships/hyperlink" Target="https://tskoli.is/skoli/skipstjornarskolinn/" TargetMode="External"/><Relationship Id="rId10" Type="http://schemas.openxmlformats.org/officeDocument/2006/relationships/hyperlink" Target="https://tskoli.is/namsbraut/skipstjorn-namsstig-c-3000bt-studentsprof/" TargetMode="External"/><Relationship Id="rId4" Type="http://schemas.openxmlformats.org/officeDocument/2006/relationships/image" Target="../media/image17.png"/><Relationship Id="rId9" Type="http://schemas.openxmlformats.org/officeDocument/2006/relationships/hyperlink" Target="https://tskoli.is/namsbraut/skipstjorn-namsstig-b/" TargetMode="External"/><Relationship Id="rId14" Type="http://schemas.openxmlformats.org/officeDocument/2006/relationships/hyperlink" Target="https://tskoli.is/wp-content/uploads/2018/09/Flugvirkjun_T%C3%A6knisk%C3%B3lanumA4_7.sept-2018.pdf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erslo.is/media/namsbrautir/verslo_2017_althjodabraut_vefur.pdf" TargetMode="External"/><Relationship Id="rId13" Type="http://schemas.openxmlformats.org/officeDocument/2006/relationships/hyperlink" Target="https://www.verslo.is/thjonusta/innritun-2018/" TargetMode="External"/><Relationship Id="rId3" Type="http://schemas.openxmlformats.org/officeDocument/2006/relationships/hyperlink" Target="https://www.verslo.is/" TargetMode="External"/><Relationship Id="rId7" Type="http://schemas.openxmlformats.org/officeDocument/2006/relationships/hyperlink" Target="https://www.verslo.is/media/namsbrautir/verslo_2017_nyskopunar-og-listabraut_vefur.pdf" TargetMode="External"/><Relationship Id="rId12" Type="http://schemas.openxmlformats.org/officeDocument/2006/relationships/hyperlink" Target="https://www.verslo.is/thjonusta/innritun-2019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verslo.is/namid/namsframbod-til-studentsprofs/" TargetMode="External"/><Relationship Id="rId11" Type="http://schemas.openxmlformats.org/officeDocument/2006/relationships/hyperlink" Target="https://www.verslo.is/media/namsbrautir/verslo_2017_vidskiptabraut_vefur.pdf" TargetMode="External"/><Relationship Id="rId5" Type="http://schemas.openxmlformats.org/officeDocument/2006/relationships/image" Target="../media/image18.jpeg"/><Relationship Id="rId10" Type="http://schemas.openxmlformats.org/officeDocument/2006/relationships/hyperlink" Target="http://www.verslo.is/nemendur/namsframbod/vidskiptabraut/" TargetMode="External"/><Relationship Id="rId4" Type="http://schemas.openxmlformats.org/officeDocument/2006/relationships/hyperlink" Target="http://images.google.is/imgres?imgurl=http://atlas.verslo.is/templates/studentar/merki.gif&amp;imgrefurl=http://atlas.verslo.is/1994/&amp;h=135&amp;w=88&amp;sz=6&amp;hl=is&amp;start=3&amp;um=1&amp;tbnid=OBgbSO4CydEHgM:&amp;tbnh=92&amp;tbnw=60&amp;prev=/images?q=versl%C3%B3+merki&amp;ndsp=20&amp;svnum=10&amp;um=1&amp;hl=is&amp;rls=GGLJ,GGLJ:2006-36,GGLJ:en&amp;sa=N" TargetMode="External"/><Relationship Id="rId9" Type="http://schemas.openxmlformats.org/officeDocument/2006/relationships/hyperlink" Target="https://www.verslo.is/media/namsbrautir/verslo_2017_natturufraedibraut_vefur.pdf" TargetMode="External"/><Relationship Id="rId14" Type="http://schemas.openxmlformats.org/officeDocument/2006/relationships/hyperlink" Target="https://www.verslo.is/namid/nordur-atlantshafsbekkurinn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aestaskref.is/" TargetMode="External"/><Relationship Id="rId2" Type="http://schemas.openxmlformats.org/officeDocument/2006/relationships/hyperlink" Target="http://www.mbl.is/vidskipti/fagfolkid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rasmusplus.is/" TargetMode="External"/><Relationship Id="rId5" Type="http://schemas.openxmlformats.org/officeDocument/2006/relationships/hyperlink" Target="https://www.landspitali.is/um-landspitala/mannaudur/ad-vinna-a-landspitala/" TargetMode="External"/><Relationship Id="rId4" Type="http://schemas.openxmlformats.org/officeDocument/2006/relationships/hyperlink" Target="http://www.namogstorf.is/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skt.is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0.jpg"/><Relationship Id="rId4" Type="http://schemas.openxmlformats.org/officeDocument/2006/relationships/hyperlink" Target="https://www.fiskt.is/is/namid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hyperlink" Target="https://fss.is/index.php/vidhbotarnam-til-studentsprofs" TargetMode="External"/><Relationship Id="rId18" Type="http://schemas.openxmlformats.org/officeDocument/2006/relationships/hyperlink" Target="https://fss.is/index.php/namid/brautir/21-namid/brautir/1023-rafvirkjabraut-2018-raf18-255-ein" TargetMode="External"/><Relationship Id="rId3" Type="http://schemas.openxmlformats.org/officeDocument/2006/relationships/hyperlink" Target="https://fss.is/" TargetMode="External"/><Relationship Id="rId7" Type="http://schemas.openxmlformats.org/officeDocument/2006/relationships/hyperlink" Target="https://fss.is/index.php/namid/inntoekuskilyrdhi" TargetMode="External"/><Relationship Id="rId12" Type="http://schemas.openxmlformats.org/officeDocument/2006/relationships/hyperlink" Target="https://fss.is/index.php/namid/brautir/2-uncategorised/978-listnamsbraut-myndlistarlina-studentsbraut-lnmyl17-200-ein" TargetMode="External"/><Relationship Id="rId17" Type="http://schemas.openxmlformats.org/officeDocument/2006/relationships/hyperlink" Target="https://fss.is/index.php/namid/brautir/21-namid/brautir/1024-husasmidhabraut-2018-hu18-243-ein" TargetMode="External"/><Relationship Id="rId2" Type="http://schemas.openxmlformats.org/officeDocument/2006/relationships/notesSlide" Target="../notesSlides/notesSlide18.xml"/><Relationship Id="rId16" Type="http://schemas.openxmlformats.org/officeDocument/2006/relationships/hyperlink" Target="https://fss.is/index.php/namid/brautir/21-namid/brautir/1040-grunndeild-matvaela-og-ferdhagreina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fss.is/index.php/namid/brautir/2-uncategorised/970-ny-braut" TargetMode="External"/><Relationship Id="rId11" Type="http://schemas.openxmlformats.org/officeDocument/2006/relationships/hyperlink" Target="https://fss.is/index.php/namid/brautir/2-uncategorised/977-toelvufraedhibraut-2017-studentsbraut-tfb17-200-ein" TargetMode="External"/><Relationship Id="rId5" Type="http://schemas.openxmlformats.org/officeDocument/2006/relationships/hyperlink" Target="https://fss.is/index.php/namid/brautir/2-uncategorised/974-fjoelgreinabraut-2015-fj15-200-ein" TargetMode="External"/><Relationship Id="rId15" Type="http://schemas.openxmlformats.org/officeDocument/2006/relationships/hyperlink" Target="https://fss.is/index.php/namid/brautir/21-namid/brautir/1025-harsnyrtiidhn-2016-fyrsti-hluti" TargetMode="External"/><Relationship Id="rId10" Type="http://schemas.openxmlformats.org/officeDocument/2006/relationships/hyperlink" Target="https://fss.is/index.php/namid/brautir/2-uncategorised/976-ithrotta-og-lydhheilsubraut-2017-studentsbraut-ithr17-200-ein" TargetMode="External"/><Relationship Id="rId19" Type="http://schemas.openxmlformats.org/officeDocument/2006/relationships/hyperlink" Target="https://fss.is/index.php/namid/brautir/10-namid/1022-velstjorn-b-2018-vb18-187-ein" TargetMode="External"/><Relationship Id="rId4" Type="http://schemas.openxmlformats.org/officeDocument/2006/relationships/hyperlink" Target="https://fss.is/index.php/namid/brautir" TargetMode="External"/><Relationship Id="rId9" Type="http://schemas.openxmlformats.org/officeDocument/2006/relationships/hyperlink" Target="https://fss.is/index.php/namid/brautir/2-uncategorised/975-raunvisindabraut-2015-rau15-200-ein" TargetMode="External"/><Relationship Id="rId14" Type="http://schemas.openxmlformats.org/officeDocument/2006/relationships/hyperlink" Target="https://fss.is/index.php/namid/brautir/2-uncategorised/993-starfsbraut-2016-st16-240-ein" TargetMode="Externa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s://fss.is/index.php/namid/brautir/2-uncategorised/985-framhaldsskolabraut-listnam-textillina-2017-fbr-ltl17-120-ein" TargetMode="External"/><Relationship Id="rId13" Type="http://schemas.openxmlformats.org/officeDocument/2006/relationships/hyperlink" Target="https://fss.is/index.php/namid/brautir/2-uncategorised/993-starfsbraut-2016-st16-240-ein" TargetMode="External"/><Relationship Id="rId3" Type="http://schemas.openxmlformats.org/officeDocument/2006/relationships/image" Target="../media/image21.png"/><Relationship Id="rId7" Type="http://schemas.openxmlformats.org/officeDocument/2006/relationships/hyperlink" Target="https://fss.is/index.php/namid/brautir/2-uncategorised/988-framhaldsskolabraut-boknamslina-2017-fbr-bnl17-120-ein" TargetMode="External"/><Relationship Id="rId12" Type="http://schemas.openxmlformats.org/officeDocument/2006/relationships/hyperlink" Target="https://fss.is/index.php/namid/brautir/2-uncategorised/984-framhaldsskolabraut-listnam-myndlistarlina-2017-fbr-lml17-120-ein" TargetMode="External"/><Relationship Id="rId2" Type="http://schemas.openxmlformats.org/officeDocument/2006/relationships/hyperlink" Target="http://www.fss.i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ss.is/index.php/namid/brautir/2-uncategorised/991-framhaldsskolabraut-flugvirkjalina-2018-fbr-flv18-120-ein" TargetMode="External"/><Relationship Id="rId11" Type="http://schemas.openxmlformats.org/officeDocument/2006/relationships/hyperlink" Target="https://fss.is/index.php/namid/brautir/2-uncategorised/982-framhaldsskolabraut-ferdhathjonustulina-fbr-fthl17-120-ein" TargetMode="External"/><Relationship Id="rId5" Type="http://schemas.openxmlformats.org/officeDocument/2006/relationships/hyperlink" Target="https://fss.is/index.php/namid/brautir" TargetMode="External"/><Relationship Id="rId15" Type="http://schemas.openxmlformats.org/officeDocument/2006/relationships/hyperlink" Target="https://fss.is/index.php/namid/brautir/2-uncategorised/986-framhaldsskolabraut-oeryggis-og-bjoergunarlina-2017-fbr-oebl17-120-ein" TargetMode="External"/><Relationship Id="rId10" Type="http://schemas.openxmlformats.org/officeDocument/2006/relationships/hyperlink" Target="https://fss.is/index.php/namid/brautir/2-uncategorised/987-framhaldsskolabraut-verknamslina-2017-fbr-vnl17-120-ein" TargetMode="External"/><Relationship Id="rId4" Type="http://schemas.openxmlformats.org/officeDocument/2006/relationships/hyperlink" Target="https://fss.is/index.php/namid/brautir/2-uncategorised/983-framhaldsskolabraut-ithrotta-og-lydhheilsulina-fbr-ill18-120-ein" TargetMode="External"/><Relationship Id="rId9" Type="http://schemas.openxmlformats.org/officeDocument/2006/relationships/hyperlink" Target="https://fss.is/index.php/namid/brautir/2-uncategorised/994-framhaldsskolabraut-fornamslina-2018-fbr-fn18-120-ein" TargetMode="External"/><Relationship Id="rId14" Type="http://schemas.openxmlformats.org/officeDocument/2006/relationships/hyperlink" Target="https://fss.is/index.php/namid/brautir/2-uncategorised/981-framhaldsskolabraut-toelvuthjonustulina-fbr-tlth17-120-ein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eilir.net/" TargetMode="External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keilir.net/menntaskolinn/studentsprof-i-tolvuleikjagerd" TargetMode="External"/><Relationship Id="rId5" Type="http://schemas.openxmlformats.org/officeDocument/2006/relationships/hyperlink" Target="https://www.keilir.net/iak" TargetMode="External"/><Relationship Id="rId4" Type="http://schemas.openxmlformats.org/officeDocument/2006/relationships/hyperlink" Target="https://www.keilir.net/haskolabru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jp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namskra.is/programmes/01771352-0989-4e30-ba81-642d35f11c69" TargetMode="External"/><Relationship Id="rId3" Type="http://schemas.openxmlformats.org/officeDocument/2006/relationships/image" Target="../media/image23.jpg"/><Relationship Id="rId7" Type="http://schemas.openxmlformats.org/officeDocument/2006/relationships/hyperlink" Target="https://namskra.is/programmes/b2c0fb7c-3e36-4f11-bf80-78db813d4226" TargetMode="External"/><Relationship Id="rId2" Type="http://schemas.openxmlformats.org/officeDocument/2006/relationships/hyperlink" Target="https://www.fsn.is/is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namskra.is/programmes/bc528bb1-310e-4734-8141-8550c376154b" TargetMode="External"/><Relationship Id="rId11" Type="http://schemas.openxmlformats.org/officeDocument/2006/relationships/hyperlink" Target="https://namskra.is/programmes/d66fcf04-b888-4e16-8c65-112f049f1928" TargetMode="External"/><Relationship Id="rId5" Type="http://schemas.openxmlformats.org/officeDocument/2006/relationships/hyperlink" Target="https://namskra.is/programmes/21f6e786-a5b3-4861-8616-a2659549a5a2" TargetMode="External"/><Relationship Id="rId10" Type="http://schemas.openxmlformats.org/officeDocument/2006/relationships/hyperlink" Target="https://namskra.is/programmes/1cc0ee3c-4244-44ac-b3fa-86e1aa0ec6a9" TargetMode="External"/><Relationship Id="rId4" Type="http://schemas.openxmlformats.org/officeDocument/2006/relationships/hyperlink" Target="https://www.fsn.is/is/namid/namsbrautir" TargetMode="External"/><Relationship Id="rId9" Type="http://schemas.openxmlformats.org/officeDocument/2006/relationships/hyperlink" Target="https://namskra.is/programmes/3d8c254a-5cc2-43d0-9f32-826af14e1a58" TargetMode="Externa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va.is/index.php/namidh-2/100-namidh/skolanamsskra/2012v/241-2-02-08-rk8-1" TargetMode="External"/><Relationship Id="rId3" Type="http://schemas.openxmlformats.org/officeDocument/2006/relationships/image" Target="../media/image24.jpg"/><Relationship Id="rId7" Type="http://schemas.openxmlformats.org/officeDocument/2006/relationships/hyperlink" Target="https://www.fva.is/index.php/namidh-2/100-namidh/skolanamsskra/2012v/240-2-02-06-gr-1" TargetMode="External"/><Relationship Id="rId12" Type="http://schemas.openxmlformats.org/officeDocument/2006/relationships/hyperlink" Target="https://www.fva.is/index.php/inntoekuskilyrdhi" TargetMode="External"/><Relationship Id="rId2" Type="http://schemas.openxmlformats.org/officeDocument/2006/relationships/hyperlink" Target="http://www.fva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fva.is/index.php/namidh-2/100-namidh/skolanamsskra/2012v/239-2-02-05-vs8-1" TargetMode="External"/><Relationship Id="rId11" Type="http://schemas.openxmlformats.org/officeDocument/2006/relationships/hyperlink" Target="https://www.fva.is/index.php/namidh-2/100-namidh/skolanamsskra/2012v/242-2-02-09-rk9-1" TargetMode="External"/><Relationship Id="rId5" Type="http://schemas.openxmlformats.org/officeDocument/2006/relationships/hyperlink" Target="http://fva.is/index.php?option=com_content&amp;id=239&amp;catid=100&amp;view=article" TargetMode="External"/><Relationship Id="rId10" Type="http://schemas.openxmlformats.org/officeDocument/2006/relationships/hyperlink" Target="https://www.fva.is/index.php/namidh-2/100-namidh/skolanamsskra/2012v/244-2-02-11-hu8-1" TargetMode="External"/><Relationship Id="rId4" Type="http://schemas.openxmlformats.org/officeDocument/2006/relationships/hyperlink" Target="http://fva.is/index.php?option=com_content&amp;id=238&amp;catid=100&amp;view=article" TargetMode="External"/><Relationship Id="rId9" Type="http://schemas.openxmlformats.org/officeDocument/2006/relationships/hyperlink" Target="https://www.fva.is/index.php/namidh-2/100-namidh/skolanamsskra/2012v/243-2-02-10-gbm-1" TargetMode="Externa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va.is/index.php?option=com_content&amp;view=article&amp;id=1000&amp;catid=78&amp;Itemid=435" TargetMode="External"/><Relationship Id="rId3" Type="http://schemas.openxmlformats.org/officeDocument/2006/relationships/image" Target="../media/image24.jpg"/><Relationship Id="rId7" Type="http://schemas.openxmlformats.org/officeDocument/2006/relationships/hyperlink" Target="https://www.fva.is/index.php/namidh-2?id=868" TargetMode="External"/><Relationship Id="rId2" Type="http://schemas.openxmlformats.org/officeDocument/2006/relationships/hyperlink" Target="https://www.fva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fva.is/index.php/afreksithrottir" TargetMode="External"/><Relationship Id="rId11" Type="http://schemas.openxmlformats.org/officeDocument/2006/relationships/hyperlink" Target="https://www.fva.is/index.php/namidh-2/100-namidh/skolanamsskra/2012v/225-1-10-vidbotarnam-til-studentspr-1#taeknistudent" TargetMode="External"/><Relationship Id="rId5" Type="http://schemas.openxmlformats.org/officeDocument/2006/relationships/hyperlink" Target="https://www.fva.is/index.php/namidh-2?id=867" TargetMode="External"/><Relationship Id="rId10" Type="http://schemas.openxmlformats.org/officeDocument/2006/relationships/hyperlink" Target="https://www.fva.is/index.php/inntoekuskilyrdhi" TargetMode="External"/><Relationship Id="rId4" Type="http://schemas.openxmlformats.org/officeDocument/2006/relationships/hyperlink" Target="https://www.fva.is/index.php/namidh-2" TargetMode="External"/><Relationship Id="rId9" Type="http://schemas.openxmlformats.org/officeDocument/2006/relationships/hyperlink" Target="http://fva.is/index.php?option=com_content&amp;id=225&amp;catid=100&amp;view=article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bhi.is/nam_vid_landbunadarhaskola_islands" TargetMode="External"/><Relationship Id="rId3" Type="http://schemas.openxmlformats.org/officeDocument/2006/relationships/image" Target="../media/image26.jpeg"/><Relationship Id="rId7" Type="http://schemas.openxmlformats.org/officeDocument/2006/relationships/hyperlink" Target="http://www.lbhi.is/gardyrkjuframleidsla" TargetMode="External"/><Relationship Id="rId2" Type="http://schemas.openxmlformats.org/officeDocument/2006/relationships/hyperlink" Target="http://www.lbhi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lbhi.is/skrudgardyrkjubraut_0" TargetMode="External"/><Relationship Id="rId5" Type="http://schemas.openxmlformats.org/officeDocument/2006/relationships/hyperlink" Target="http://www.lbhi.is/skogur_og_nattura" TargetMode="External"/><Relationship Id="rId4" Type="http://schemas.openxmlformats.org/officeDocument/2006/relationships/hyperlink" Target="http://www.lbhi.is/bufraedi_0" TargetMode="External"/><Relationship Id="rId9" Type="http://schemas.openxmlformats.org/officeDocument/2006/relationships/hyperlink" Target="http://www.lbhi.is/sites/lbhi.is/files/gogn/vidhengi/nam/starfsmenntanam/samstarfsbraut_lbhi_og_mb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hyperlink" Target="http://menntaborg.is/namid/brautalysingar/natturufraedibraut-2/" TargetMode="External"/><Relationship Id="rId13" Type="http://schemas.openxmlformats.org/officeDocument/2006/relationships/hyperlink" Target="http://menntaborg.is/namid/brautalysingar/natturufraedibraut-bufraedisvid/" TargetMode="External"/><Relationship Id="rId3" Type="http://schemas.openxmlformats.org/officeDocument/2006/relationships/image" Target="../media/image25.jpg"/><Relationship Id="rId7" Type="http://schemas.openxmlformats.org/officeDocument/2006/relationships/hyperlink" Target="http://menntaborg.is/namid/brautalysingar/felagsfraedabraut-ithrottafraedisvid/" TargetMode="External"/><Relationship Id="rId12" Type="http://schemas.openxmlformats.org/officeDocument/2006/relationships/hyperlink" Target="http://menntaborg.is/namid/brautalysingar/natturufraedibraut-ithrottasvid/" TargetMode="External"/><Relationship Id="rId2" Type="http://schemas.openxmlformats.org/officeDocument/2006/relationships/hyperlink" Target="http://menntaborg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menntaborg.is/namid/brautalysingar/starfsbraut/" TargetMode="External"/><Relationship Id="rId11" Type="http://schemas.openxmlformats.org/officeDocument/2006/relationships/hyperlink" Target="http://menntaborg.is/heilbrigdisritarabraut/" TargetMode="External"/><Relationship Id="rId5" Type="http://schemas.openxmlformats.org/officeDocument/2006/relationships/hyperlink" Target="http://menntaborg.is/namid/brautalysingar/" TargetMode="External"/><Relationship Id="rId10" Type="http://schemas.openxmlformats.org/officeDocument/2006/relationships/hyperlink" Target="http://menntaborg.is/opin-braut/" TargetMode="External"/><Relationship Id="rId4" Type="http://schemas.openxmlformats.org/officeDocument/2006/relationships/hyperlink" Target="http://menntaborg.is/namid/innritun/" TargetMode="External"/><Relationship Id="rId9" Type="http://schemas.openxmlformats.org/officeDocument/2006/relationships/hyperlink" Target="http://menntaborg.is/almenn-braut/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s://misa.is/namid/grunndeild_malmidna/" TargetMode="External"/><Relationship Id="rId13" Type="http://schemas.openxmlformats.org/officeDocument/2006/relationships/hyperlink" Target="https://misa.is/namid/velstjorn_a_og_b_nam/" TargetMode="External"/><Relationship Id="rId18" Type="http://schemas.openxmlformats.org/officeDocument/2006/relationships/comments" Target="../comments/comment1.xml"/><Relationship Id="rId3" Type="http://schemas.openxmlformats.org/officeDocument/2006/relationships/image" Target="../media/image27.gif"/><Relationship Id="rId7" Type="http://schemas.openxmlformats.org/officeDocument/2006/relationships/hyperlink" Target="http://misa.is/namid/felagsvisindabraut/" TargetMode="External"/><Relationship Id="rId12" Type="http://schemas.openxmlformats.org/officeDocument/2006/relationships/hyperlink" Target="https://misa.is/namid/verk-_og_starfsnamsbrautir/" TargetMode="External"/><Relationship Id="rId17" Type="http://schemas.openxmlformats.org/officeDocument/2006/relationships/hyperlink" Target="https://misa.is/thjonusta/heimavist_/" TargetMode="External"/><Relationship Id="rId2" Type="http://schemas.openxmlformats.org/officeDocument/2006/relationships/hyperlink" Target="https://misa.is/" TargetMode="External"/><Relationship Id="rId16" Type="http://schemas.openxmlformats.org/officeDocument/2006/relationships/hyperlink" Target="https://misa.is/namid/sjukralidabraut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misa.is/namid/natturuvisindabraut/" TargetMode="External"/><Relationship Id="rId11" Type="http://schemas.openxmlformats.org/officeDocument/2006/relationships/hyperlink" Target="https://misa.is/namid/starfsbraut/" TargetMode="External"/><Relationship Id="rId5" Type="http://schemas.openxmlformats.org/officeDocument/2006/relationships/hyperlink" Target="https://misa.is/namid/studentsprofsbrautir/" TargetMode="External"/><Relationship Id="rId15" Type="http://schemas.openxmlformats.org/officeDocument/2006/relationships/hyperlink" Target="https://misa.is/namid/husasmidi/" TargetMode="External"/><Relationship Id="rId10" Type="http://schemas.openxmlformats.org/officeDocument/2006/relationships/hyperlink" Target="https://misa.is/namid/opin_studentsbraut/" TargetMode="External"/><Relationship Id="rId4" Type="http://schemas.openxmlformats.org/officeDocument/2006/relationships/hyperlink" Target="https://misa.is/namid/inntokuskilyrdi/" TargetMode="External"/><Relationship Id="rId9" Type="http://schemas.openxmlformats.org/officeDocument/2006/relationships/hyperlink" Target="https://misa.is/namid/skipstjorn_a_og_b/" TargetMode="External"/><Relationship Id="rId14" Type="http://schemas.openxmlformats.org/officeDocument/2006/relationships/hyperlink" Target="https://misa.is/namid/grunnnam_har-_og_snyrtigreina/" TargetMode="Externa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jp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nv.is/is/namid/namsbrautir-til-studentsprofs/hestabraut" TargetMode="External"/><Relationship Id="rId13" Type="http://schemas.openxmlformats.org/officeDocument/2006/relationships/hyperlink" Target="http://www.fnv.is/is/namid/starfsnamsbrautir/velstjornarbraut-a" TargetMode="External"/><Relationship Id="rId18" Type="http://schemas.openxmlformats.org/officeDocument/2006/relationships/hyperlink" Target="http://www.fnv.is/is/namid/grunndeildir-og-idnnamsbrautir/husgagnasmidi" TargetMode="External"/><Relationship Id="rId3" Type="http://schemas.openxmlformats.org/officeDocument/2006/relationships/hyperlink" Target="http://www.fnv.is/" TargetMode="External"/><Relationship Id="rId7" Type="http://schemas.openxmlformats.org/officeDocument/2006/relationships/hyperlink" Target="http://www.fnv.is/is/namid/namsbrautir-til-studentsprofs/fjolgreinabraut" TargetMode="External"/><Relationship Id="rId12" Type="http://schemas.openxmlformats.org/officeDocument/2006/relationships/hyperlink" Target="http://www.fnv.is/is/namid/namsbrautir-til-studentsprofs/taeknistudent" TargetMode="External"/><Relationship Id="rId17" Type="http://schemas.openxmlformats.org/officeDocument/2006/relationships/hyperlink" Target="http://www.fnv.is/is/namid/grunndeildir-og-idnnamsbrautir/velvirkjun" TargetMode="External"/><Relationship Id="rId2" Type="http://schemas.openxmlformats.org/officeDocument/2006/relationships/notesSlide" Target="../notesSlides/notesSlide20.xml"/><Relationship Id="rId16" Type="http://schemas.openxmlformats.org/officeDocument/2006/relationships/hyperlink" Target="http://www.fnv.is/is/namid/grunndeildir-og-idnnamsbrautir/husasmidi" TargetMode="External"/><Relationship Id="rId20" Type="http://schemas.openxmlformats.org/officeDocument/2006/relationships/hyperlink" Target="http://www.fnv.is/is/thjonusta/heimavist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fnv.is/is/namid/namsbrautir-til-studentsprofs" TargetMode="External"/><Relationship Id="rId11" Type="http://schemas.openxmlformats.org/officeDocument/2006/relationships/hyperlink" Target="http://www.fnv.is/is/namid/namsbrautir-til-studentsprofs/studentsbraut-starfsnams" TargetMode="External"/><Relationship Id="rId5" Type="http://schemas.openxmlformats.org/officeDocument/2006/relationships/image" Target="../media/image28.jpg"/><Relationship Id="rId15" Type="http://schemas.openxmlformats.org/officeDocument/2006/relationships/hyperlink" Target="http://www.fnv.is/is/namid/starfsnamsbrautir/studentsbraut-starfsnams" TargetMode="External"/><Relationship Id="rId10" Type="http://schemas.openxmlformats.org/officeDocument/2006/relationships/hyperlink" Target="http://www.fnv.is/is/namid/grunndeildir-og-idnnamsbrautir" TargetMode="External"/><Relationship Id="rId19" Type="http://schemas.openxmlformats.org/officeDocument/2006/relationships/hyperlink" Target="http://www.fnv.is/is/namid/grunndeildir-og-idnnamsbrautir/rafvirkjun" TargetMode="External"/><Relationship Id="rId4" Type="http://schemas.openxmlformats.org/officeDocument/2006/relationships/hyperlink" Target="http://www.fnv.is/is/namid/itarefni/inntokuskilyrdi" TargetMode="External"/><Relationship Id="rId9" Type="http://schemas.openxmlformats.org/officeDocument/2006/relationships/hyperlink" Target="http://www.fnv.is/is/namid/namsbrautir-til-studentsprofs/natturuvisindabraut" TargetMode="External"/><Relationship Id="rId14" Type="http://schemas.openxmlformats.org/officeDocument/2006/relationships/hyperlink" Target="http://www.fnv.is/is/namid/starfsnamsbrautir/velstjornarbraut-b" TargetMode="Externa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://fsh.is/media/70873/texti-a-heimasidu-um-heilsunuddbraut.pdf" TargetMode="External"/><Relationship Id="rId3" Type="http://schemas.openxmlformats.org/officeDocument/2006/relationships/image" Target="../media/image29.png"/><Relationship Id="rId7" Type="http://schemas.openxmlformats.org/officeDocument/2006/relationships/hyperlink" Target="https://namskra.is/programmes/19c621f3-850c-4d98-8049-8104a86a7062" TargetMode="External"/><Relationship Id="rId2" Type="http://schemas.openxmlformats.org/officeDocument/2006/relationships/hyperlink" Target="http://fsh.i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skra.is/programmes/f8af55d0-f552-48aa-b297-cb768b5399e2" TargetMode="External"/><Relationship Id="rId11" Type="http://schemas.openxmlformats.org/officeDocument/2006/relationships/hyperlink" Target="https://namskra.is/programmes/0ab639ba-7b81-48ff-bfd9-6a62b4e9599c" TargetMode="External"/><Relationship Id="rId5" Type="http://schemas.openxmlformats.org/officeDocument/2006/relationships/hyperlink" Target="http://www.fsh.is/namid/namsbrautir/ny-namskra" TargetMode="External"/><Relationship Id="rId10" Type="http://schemas.openxmlformats.org/officeDocument/2006/relationships/hyperlink" Target="https://namskra.is/programmes/9fc5a7ab-64b8-4ae7-a71a-3b6ff1a5bc15" TargetMode="External"/><Relationship Id="rId4" Type="http://schemas.openxmlformats.org/officeDocument/2006/relationships/hyperlink" Target="http://fsh.is/namid/inntokuskilyrdi" TargetMode="External"/><Relationship Id="rId9" Type="http://schemas.openxmlformats.org/officeDocument/2006/relationships/hyperlink" Target="https://namskra.is/programmes/8d38b5cc-804e-43ca-b62d-7ad18c9ac918" TargetMode="Externa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g"/><Relationship Id="rId3" Type="http://schemas.openxmlformats.org/officeDocument/2006/relationships/hyperlink" Target="http://laugar.is/?page_id=6" TargetMode="External"/><Relationship Id="rId7" Type="http://schemas.openxmlformats.org/officeDocument/2006/relationships/hyperlink" Target="http://laugar.is/?page_id=120" TargetMode="External"/><Relationship Id="rId2" Type="http://schemas.openxmlformats.org/officeDocument/2006/relationships/hyperlink" Target="http://laugar.i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skra.is/programmes/a7ea40dc-0460-4ecd-bbaf-30e2d5ab56c7" TargetMode="External"/><Relationship Id="rId11" Type="http://schemas.openxmlformats.org/officeDocument/2006/relationships/hyperlink" Target="http://laugar.is/?page_id=51" TargetMode="External"/><Relationship Id="rId5" Type="http://schemas.openxmlformats.org/officeDocument/2006/relationships/hyperlink" Target="http://laugar.is/?page_id=123" TargetMode="External"/><Relationship Id="rId10" Type="http://schemas.openxmlformats.org/officeDocument/2006/relationships/hyperlink" Target="https://namskra.is/programmes/c79f65c4-5b28-492d-8c22-935ff48a29ee" TargetMode="External"/><Relationship Id="rId4" Type="http://schemas.openxmlformats.org/officeDocument/2006/relationships/hyperlink" Target="http://laugar.is/?page_id=115" TargetMode="External"/><Relationship Id="rId9" Type="http://schemas.openxmlformats.org/officeDocument/2006/relationships/hyperlink" Target="http://laugar.is/?page_id=130" TargetMode="Externa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hyperlink" Target="https://www.ma.is/is/namid/namsbrautir" TargetMode="External"/><Relationship Id="rId7" Type="http://schemas.openxmlformats.org/officeDocument/2006/relationships/hyperlink" Target="https://www.ma.is/is/namid/namsbrautir/raungreinabraut" TargetMode="External"/><Relationship Id="rId2" Type="http://schemas.openxmlformats.org/officeDocument/2006/relationships/hyperlink" Target="https://www.ma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ma.is/is/namid/namsbrautir/felagsgreinabraut" TargetMode="External"/><Relationship Id="rId11" Type="http://schemas.openxmlformats.org/officeDocument/2006/relationships/hyperlink" Target="https://www.ma.is/is/thjonusta/starfsemi-og-opnunartimar/motuneyti-og-heimavist" TargetMode="External"/><Relationship Id="rId5" Type="http://schemas.openxmlformats.org/officeDocument/2006/relationships/hyperlink" Target="https://www.ma.is/is/namid/namsbrautir/natturufraedibraut" TargetMode="External"/><Relationship Id="rId10" Type="http://schemas.openxmlformats.org/officeDocument/2006/relationships/hyperlink" Target="https://www.ma.is/is/namid/namsbrautir/kjornamsbraut" TargetMode="External"/><Relationship Id="rId4" Type="http://schemas.openxmlformats.org/officeDocument/2006/relationships/hyperlink" Target="https://www.ma.is/is/namid/namsbrautir/hradlina-fra-2016" TargetMode="External"/><Relationship Id="rId9" Type="http://schemas.openxmlformats.org/officeDocument/2006/relationships/hyperlink" Target="https://www.ma.is/is/namid/reglur-um-nam/innritun-nemenda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://namskra.is/programmes/4dc7aec2-008e-48c9-8283-b9200a96b0c6" TargetMode="External"/><Relationship Id="rId13" Type="http://schemas.openxmlformats.org/officeDocument/2006/relationships/hyperlink" Target="http://namskra.is/programmes/1e3afa78-ec61-475a-a128-3b474de4b45f" TargetMode="External"/><Relationship Id="rId3" Type="http://schemas.openxmlformats.org/officeDocument/2006/relationships/hyperlink" Target="https://www.mtr.is/" TargetMode="External"/><Relationship Id="rId7" Type="http://schemas.openxmlformats.org/officeDocument/2006/relationships/hyperlink" Target="http://namskra.is/programmes/52a3e380-981b-4aee-b207-f3d075588fe3" TargetMode="External"/><Relationship Id="rId12" Type="http://schemas.openxmlformats.org/officeDocument/2006/relationships/hyperlink" Target="http://namskra.is/programmes/abe80322-afc7-4090-84d1-c0a141c6abf0" TargetMode="External"/><Relationship Id="rId2" Type="http://schemas.openxmlformats.org/officeDocument/2006/relationships/hyperlink" Target="http://www.mtr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11" Type="http://schemas.openxmlformats.org/officeDocument/2006/relationships/hyperlink" Target="http://namskra.is/programmes/c41e3ea6-1ba1-4e9d-9eb6-388b7e393e56" TargetMode="External"/><Relationship Id="rId5" Type="http://schemas.openxmlformats.org/officeDocument/2006/relationships/hyperlink" Target="https://www.mtr.is/is/moya/page/studentsbraut-ad-loknu-starfsnami" TargetMode="External"/><Relationship Id="rId10" Type="http://schemas.openxmlformats.org/officeDocument/2006/relationships/hyperlink" Target="https://namskra.is/programmes/b14c6ab0-4164-412d-9809-98f46ab3faa8" TargetMode="External"/><Relationship Id="rId4" Type="http://schemas.openxmlformats.org/officeDocument/2006/relationships/hyperlink" Target="https://www.mtr.is/is/namid/namsbrautir" TargetMode="External"/><Relationship Id="rId9" Type="http://schemas.openxmlformats.org/officeDocument/2006/relationships/hyperlink" Target="https://namskra.is/programmes/cc3f45cc-eef9-4657-805e-90fdaaab8771" TargetMode="External"/><Relationship Id="rId14" Type="http://schemas.openxmlformats.org/officeDocument/2006/relationships/hyperlink" Target="https://namskra.is/programmes/e4704c4a-645b-48fa-9df6-9579dc256bfc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hyperlink" Target="http://myndak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myndak.is/listhonnunardeild.html" TargetMode="External"/><Relationship Id="rId5" Type="http://schemas.openxmlformats.org/officeDocument/2006/relationships/hyperlink" Target="http://myndak.is/fagurlistadeild.html" TargetMode="External"/><Relationship Id="rId4" Type="http://schemas.openxmlformats.org/officeDocument/2006/relationships/hyperlink" Target="http://myndak.is/upplysingar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ma.is/is/namid/idnnamsbrautir/grunnnam-bygginga-og-mannvirkjagreina-gnb" TargetMode="External"/><Relationship Id="rId13" Type="http://schemas.openxmlformats.org/officeDocument/2006/relationships/hyperlink" Target="https://www.vma.is/is/namid/idnnamsbrautir/velvirkjun" TargetMode="External"/><Relationship Id="rId18" Type="http://schemas.openxmlformats.org/officeDocument/2006/relationships/hyperlink" Target="http://www.heimavist.is/" TargetMode="External"/><Relationship Id="rId3" Type="http://schemas.openxmlformats.org/officeDocument/2006/relationships/image" Target="../media/image33.png"/><Relationship Id="rId7" Type="http://schemas.openxmlformats.org/officeDocument/2006/relationships/hyperlink" Target="https://www.vma.is/is/namid/idnnamsbrautir/grunnnam-rafidna-gnr" TargetMode="External"/><Relationship Id="rId12" Type="http://schemas.openxmlformats.org/officeDocument/2006/relationships/hyperlink" Target="https://www.vma.is/is/namid/idnnamsbrautir/velstjorn-a-b-c-d-va-vb-vc-vd" TargetMode="External"/><Relationship Id="rId17" Type="http://schemas.openxmlformats.org/officeDocument/2006/relationships/hyperlink" Target="https://www.vma.is/is/namid/idnnamsbrautir/rafvirkjun-rk8" TargetMode="External"/><Relationship Id="rId2" Type="http://schemas.openxmlformats.org/officeDocument/2006/relationships/hyperlink" Target="https://www.vma.is/" TargetMode="External"/><Relationship Id="rId16" Type="http://schemas.openxmlformats.org/officeDocument/2006/relationships/hyperlink" Target="https://www.vma.is/is/namid/idnnamsbrautir/bifvelavirkjun-bvv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vma.is/is/namid/idnnamsbrautir/grunnnam-malm-og-veltaeknigreina-gnm" TargetMode="External"/><Relationship Id="rId11" Type="http://schemas.openxmlformats.org/officeDocument/2006/relationships/hyperlink" Target="https://www.vma.is/is/namid/idnnamsbrautir/stalsmidi-sm8" TargetMode="External"/><Relationship Id="rId5" Type="http://schemas.openxmlformats.org/officeDocument/2006/relationships/hyperlink" Target="https://www.vma.is/is/namid/idnnamsbrautir/grunnnam-harsnyrtiidnar-gnh" TargetMode="External"/><Relationship Id="rId15" Type="http://schemas.openxmlformats.org/officeDocument/2006/relationships/hyperlink" Target="https://www.vma.is/is/namid/idnnamsbrautir/harsnyrtiidn-gnh" TargetMode="External"/><Relationship Id="rId10" Type="http://schemas.openxmlformats.org/officeDocument/2006/relationships/hyperlink" Target="https://www.vma.is/is/namid/idnnamsbrautir/husasmidi-gnb" TargetMode="External"/><Relationship Id="rId4" Type="http://schemas.openxmlformats.org/officeDocument/2006/relationships/hyperlink" Target="https://www.vma.is/is/namid/idnnamsbrautir" TargetMode="External"/><Relationship Id="rId9" Type="http://schemas.openxmlformats.org/officeDocument/2006/relationships/hyperlink" Target="https://www.vma.is/is/namid/idnnamsbrautir/grunnnam-matvaela-og-ferdagreina-gnv" TargetMode="External"/><Relationship Id="rId14" Type="http://schemas.openxmlformats.org/officeDocument/2006/relationships/hyperlink" Target="https://www.vma.is/is/namid/idnnamsbrautir/sjukralidabraut-sjb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ma.is/is/namid/nam-til-studentsprofs-1/fjolgreinabraut-fjb" TargetMode="External"/><Relationship Id="rId13" Type="http://schemas.openxmlformats.org/officeDocument/2006/relationships/hyperlink" Target="https://www.vma.is/is/namid/brautabru/brautabru-bb" TargetMode="External"/><Relationship Id="rId3" Type="http://schemas.openxmlformats.org/officeDocument/2006/relationships/image" Target="../media/image33.png"/><Relationship Id="rId7" Type="http://schemas.openxmlformats.org/officeDocument/2006/relationships/hyperlink" Target="https://www.vma.is/is/namid/nam-til-studentsprofs-1/felags-hugvisindabraut-feb" TargetMode="External"/><Relationship Id="rId12" Type="http://schemas.openxmlformats.org/officeDocument/2006/relationships/hyperlink" Target="https://www.vma.is/is/namid/nam-til-studentsprofs-1/vidbotarnam-til-studentsprofs-vns" TargetMode="External"/><Relationship Id="rId2" Type="http://schemas.openxmlformats.org/officeDocument/2006/relationships/hyperlink" Target="https://www.vma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vma.is/is/namid/nam-til-studentsprofs-1/natturuvisindabraut-nab" TargetMode="External"/><Relationship Id="rId11" Type="http://schemas.openxmlformats.org/officeDocument/2006/relationships/hyperlink" Target="https://www.vma.is/is/namid/nam-til-studentsprofs-1/listnams-og-honnunarbraut-textillina-ltb" TargetMode="External"/><Relationship Id="rId5" Type="http://schemas.openxmlformats.org/officeDocument/2006/relationships/hyperlink" Target="https://www.vma.is/is/namid/nam-til-studentsprofs-1/listnams-og-honnunarbraut-myndlistarlina-lmb" TargetMode="External"/><Relationship Id="rId15" Type="http://schemas.openxmlformats.org/officeDocument/2006/relationships/hyperlink" Target="http://www.heimavist.is/" TargetMode="External"/><Relationship Id="rId10" Type="http://schemas.openxmlformats.org/officeDocument/2006/relationships/hyperlink" Target="https://www.vma.is/is/namid/nam-til-studentsprofs-1/vidskipta-og-hagfraedibraut-vhb" TargetMode="External"/><Relationship Id="rId4" Type="http://schemas.openxmlformats.org/officeDocument/2006/relationships/hyperlink" Target="https://www.vma.is/is/namid/nam-til-studentsprofs-1" TargetMode="External"/><Relationship Id="rId9" Type="http://schemas.openxmlformats.org/officeDocument/2006/relationships/hyperlink" Target="https://www.vma.is/is/namid/nam-til-studentsprofs-1/ithrotta-og-lydheilsubraut-ilb" TargetMode="External"/><Relationship Id="rId14" Type="http://schemas.openxmlformats.org/officeDocument/2006/relationships/hyperlink" Target="https://www.vma.is/is/namid/starfsbraut/starfsbraut-stb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8.jpg"/><Relationship Id="rId4" Type="http://schemas.openxmlformats.org/officeDocument/2006/relationships/image" Target="../media/image37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s.is/namid/namsbrautir/natturu-og-raunvisindabraut/" TargetMode="External"/><Relationship Id="rId13" Type="http://schemas.openxmlformats.org/officeDocument/2006/relationships/hyperlink" Target="https://www.fas.is/um-skolann/skolanamskra/namid/nemendathjonustastodthjonusta/heimavist/" TargetMode="External"/><Relationship Id="rId3" Type="http://schemas.openxmlformats.org/officeDocument/2006/relationships/hyperlink" Target="http://www.fas.is/" TargetMode="External"/><Relationship Id="rId7" Type="http://schemas.openxmlformats.org/officeDocument/2006/relationships/hyperlink" Target="https://www.fas.is/namid/namsbrautir/hug-og-felagsvisindabraut/" TargetMode="External"/><Relationship Id="rId12" Type="http://schemas.openxmlformats.org/officeDocument/2006/relationships/hyperlink" Target="http://www.fjarmenntaskolinn.is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fas.is/namid/" TargetMode="External"/><Relationship Id="rId11" Type="http://schemas.openxmlformats.org/officeDocument/2006/relationships/hyperlink" Target="https://www.fas.is/namid/namsbrautir/velstjornarbraut-a/" TargetMode="External"/><Relationship Id="rId5" Type="http://schemas.openxmlformats.org/officeDocument/2006/relationships/hyperlink" Target="https://www.fas.is/um-skolann/skolanamskra/namid/inntokuskilyrdi-og-fjoldatakmarkanir/" TargetMode="External"/><Relationship Id="rId10" Type="http://schemas.openxmlformats.org/officeDocument/2006/relationships/hyperlink" Target="https://www.fas.is/namid/namsbrautir/framhaldsskolabraut/" TargetMode="External"/><Relationship Id="rId4" Type="http://schemas.openxmlformats.org/officeDocument/2006/relationships/image" Target="../media/image35.png"/><Relationship Id="rId9" Type="http://schemas.openxmlformats.org/officeDocument/2006/relationships/hyperlink" Target="https://www.fas.is/namid/namsbrautir/kjornamsbraut/" TargetMode="Externa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ushall.is/index.php/namidh/heilbrigidfr.html" TargetMode="External"/><Relationship Id="rId13" Type="http://schemas.openxmlformats.org/officeDocument/2006/relationships/hyperlink" Target="http://www.hushall.is/index.php/heimavistin.html" TargetMode="External"/><Relationship Id="rId3" Type="http://schemas.openxmlformats.org/officeDocument/2006/relationships/image" Target="../media/image36.png"/><Relationship Id="rId7" Type="http://schemas.openxmlformats.org/officeDocument/2006/relationships/hyperlink" Target="http://www.hushall.is/index.php/namidh/matreidhsla.html" TargetMode="External"/><Relationship Id="rId12" Type="http://schemas.openxmlformats.org/officeDocument/2006/relationships/hyperlink" Target="http://www.hushall.is/index.php/namidh/vefnadhur.html" TargetMode="External"/><Relationship Id="rId2" Type="http://schemas.openxmlformats.org/officeDocument/2006/relationships/hyperlink" Target="http://www.hushall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hushall.is/index.php/namidh/hreinlaetisfraedhi.html" TargetMode="External"/><Relationship Id="rId11" Type="http://schemas.openxmlformats.org/officeDocument/2006/relationships/hyperlink" Target="http://www.hushall.is/index.php/namidh/fatasaum.html" TargetMode="External"/><Relationship Id="rId5" Type="http://schemas.openxmlformats.org/officeDocument/2006/relationships/hyperlink" Target="http://www.hushall.is/index.php/namidh.html" TargetMode="External"/><Relationship Id="rId10" Type="http://schemas.openxmlformats.org/officeDocument/2006/relationships/hyperlink" Target="http://www.hushall.is/index.php/namidh/utsaumur.html" TargetMode="External"/><Relationship Id="rId4" Type="http://schemas.openxmlformats.org/officeDocument/2006/relationships/hyperlink" Target="http://www.hushall.is/index.php/skolinn/innt%C3%B6kuskilyr%C3%B0i.html" TargetMode="External"/><Relationship Id="rId9" Type="http://schemas.openxmlformats.org/officeDocument/2006/relationships/hyperlink" Target="http://www.hushall.is/index.php/namidh/prjon.html" TargetMode="Externa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://me.is/namidh/namsbrautir/namsbrautir-fra-2014/1001-althjodabraut-2.html" TargetMode="External"/><Relationship Id="rId3" Type="http://schemas.openxmlformats.org/officeDocument/2006/relationships/image" Target="../media/image37.png"/><Relationship Id="rId7" Type="http://schemas.openxmlformats.org/officeDocument/2006/relationships/hyperlink" Target="http://me.is/namidh/namsbrautir/namsbrautir-fra-2014/1005-natturufraedibraut2-2.html" TargetMode="External"/><Relationship Id="rId2" Type="http://schemas.openxmlformats.org/officeDocument/2006/relationships/hyperlink" Target="http://me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me.is/namidh/namsbrautir/namsbrautir-fra-2014/1002-felagsgreinabraut2-2.html" TargetMode="External"/><Relationship Id="rId11" Type="http://schemas.openxmlformats.org/officeDocument/2006/relationships/hyperlink" Target="http://me.is/thjonusta/heimavist-motuneyti.html" TargetMode="External"/><Relationship Id="rId5" Type="http://schemas.openxmlformats.org/officeDocument/2006/relationships/hyperlink" Target="http://me.is/namidh/namsbrautir.html" TargetMode="External"/><Relationship Id="rId10" Type="http://schemas.openxmlformats.org/officeDocument/2006/relationships/hyperlink" Target="http://me.is/namidh/namsbrautir/namsbrautir-fra-2014/1343-starfsbraut.html" TargetMode="External"/><Relationship Id="rId4" Type="http://schemas.openxmlformats.org/officeDocument/2006/relationships/hyperlink" Target="http://me.is/skipulag-n%C3%A1ms/innritun-og-inntoekuskilyrdhi.html?highlight=WyJpbm50XHUwMGY2a3Vza2lseXJcdTAwZjBpIl0=" TargetMode="External"/><Relationship Id="rId9" Type="http://schemas.openxmlformats.org/officeDocument/2006/relationships/hyperlink" Target="http://me.is/namidh/namsbrautir/namsbrautir-fra-2014/1003-framhaldssk%C3%B3labraut-2.html" TargetMode="Externa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a.is/is/moya/page/harsnyrtibraut-hg-" TargetMode="External"/><Relationship Id="rId13" Type="http://schemas.openxmlformats.org/officeDocument/2006/relationships/hyperlink" Target="https://www.va.is/is/moya/page/velstjorn-b-stig" TargetMode="External"/><Relationship Id="rId3" Type="http://schemas.openxmlformats.org/officeDocument/2006/relationships/image" Target="../media/image38.jpg"/><Relationship Id="rId7" Type="http://schemas.openxmlformats.org/officeDocument/2006/relationships/hyperlink" Target="https://www.va.is/is/moya/page/husasmidi-ny-brautarlysing" TargetMode="External"/><Relationship Id="rId12" Type="http://schemas.openxmlformats.org/officeDocument/2006/relationships/hyperlink" Target="http://www.va.is/is/moya/page/vidbotarnam-til-studentsprofs" TargetMode="External"/><Relationship Id="rId2" Type="http://schemas.openxmlformats.org/officeDocument/2006/relationships/hyperlink" Target="https://www.va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va.is/is/moya/page/grunnnam-bygginga-og-mannvirkjagreina_1" TargetMode="External"/><Relationship Id="rId11" Type="http://schemas.openxmlformats.org/officeDocument/2006/relationships/hyperlink" Target="https://www.va.is/is/moya/page/rafvirkjun" TargetMode="External"/><Relationship Id="rId5" Type="http://schemas.openxmlformats.org/officeDocument/2006/relationships/hyperlink" Target="http://www.va.is/is/namid/namsbrautir" TargetMode="External"/><Relationship Id="rId15" Type="http://schemas.openxmlformats.org/officeDocument/2006/relationships/hyperlink" Target="https://www.va.is/is/thjonusta/heimavist" TargetMode="External"/><Relationship Id="rId10" Type="http://schemas.openxmlformats.org/officeDocument/2006/relationships/hyperlink" Target="https://www.va.is/is/moya/page/velvirkjun" TargetMode="External"/><Relationship Id="rId4" Type="http://schemas.openxmlformats.org/officeDocument/2006/relationships/hyperlink" Target="http://www.va.is/is/namid/innritun-og-inntokuskilyrdi" TargetMode="External"/><Relationship Id="rId9" Type="http://schemas.openxmlformats.org/officeDocument/2006/relationships/hyperlink" Target="https://www.va.is/is/moya/page/grunnam-malm-og-veltaeknigreina" TargetMode="External"/><Relationship Id="rId14" Type="http://schemas.openxmlformats.org/officeDocument/2006/relationships/hyperlink" Target="https://www.va.is/is/moya/page/velstjornarnam-smaskip-med-velarafl-750-kw-velavordur-vvs" TargetMode="Externa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a.is/is/moya/page/felagsvisindabraut-fel-200-f-einingar" TargetMode="External"/><Relationship Id="rId13" Type="http://schemas.openxmlformats.org/officeDocument/2006/relationships/hyperlink" Target="https://www.va.is/is/thjonusta/heimavist" TargetMode="External"/><Relationship Id="rId3" Type="http://schemas.openxmlformats.org/officeDocument/2006/relationships/image" Target="../media/image38.jpg"/><Relationship Id="rId7" Type="http://schemas.openxmlformats.org/officeDocument/2006/relationships/hyperlink" Target="http://www.va.is/is/namid/namsbrautir" TargetMode="External"/><Relationship Id="rId12" Type="http://schemas.openxmlformats.org/officeDocument/2006/relationships/hyperlink" Target="https://www.va.is/is/moya/page/framhaldsskolabraut_1" TargetMode="External"/><Relationship Id="rId2" Type="http://schemas.openxmlformats.org/officeDocument/2006/relationships/hyperlink" Target="http://www.va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va.is/is/moya/page/thjonustubraut-studningsfulltrui" TargetMode="External"/><Relationship Id="rId11" Type="http://schemas.openxmlformats.org/officeDocument/2006/relationships/hyperlink" Target="https://www.va.is/is/moya/page/starfsbraut" TargetMode="External"/><Relationship Id="rId5" Type="http://schemas.openxmlformats.org/officeDocument/2006/relationships/hyperlink" Target="https://www.va.is/is/moya/page/thjonustubraut-leikskolalidi" TargetMode="External"/><Relationship Id="rId10" Type="http://schemas.openxmlformats.org/officeDocument/2006/relationships/hyperlink" Target="https://www.va.is/is/moya/page/sjukralidabraut" TargetMode="External"/><Relationship Id="rId4" Type="http://schemas.openxmlformats.org/officeDocument/2006/relationships/hyperlink" Target="https://www.va.is/is/namid/namsbrautir" TargetMode="External"/><Relationship Id="rId9" Type="http://schemas.openxmlformats.org/officeDocument/2006/relationships/hyperlink" Target="https://www.va.is/is/moya/page/nyskopunar-og-taeknibraut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1.jp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su.is/is/moya/page/grunnnam-rafidna-gr" TargetMode="External"/><Relationship Id="rId13" Type="http://schemas.openxmlformats.org/officeDocument/2006/relationships/hyperlink" Target="https://www.fsu.is/is/moya/page/velvirkjun" TargetMode="External"/><Relationship Id="rId3" Type="http://schemas.openxmlformats.org/officeDocument/2006/relationships/image" Target="../media/image39.png"/><Relationship Id="rId7" Type="http://schemas.openxmlformats.org/officeDocument/2006/relationships/hyperlink" Target="https://www.fsu.is/is/moya/page/grunnnam-bygginga-og-mannvirkjagreina-gbm" TargetMode="External"/><Relationship Id="rId12" Type="http://schemas.openxmlformats.org/officeDocument/2006/relationships/hyperlink" Target="https://www.fsu.is/is/moya/page/husasmidabraut-ny" TargetMode="External"/><Relationship Id="rId2" Type="http://schemas.openxmlformats.org/officeDocument/2006/relationships/hyperlink" Target="https://www.fsu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fsu.is/is/namid/nam-i-fsu/namsbrautir-ny-namskra" TargetMode="External"/><Relationship Id="rId11" Type="http://schemas.openxmlformats.org/officeDocument/2006/relationships/hyperlink" Target="https://www.fsu.is/is/moya/page/rafvirkjun-ad-loknu-grunnnami-rafidna" TargetMode="External"/><Relationship Id="rId5" Type="http://schemas.openxmlformats.org/officeDocument/2006/relationships/hyperlink" Target="https://www.fsu.is/is/moya/page/grunnnam-bilidna" TargetMode="External"/><Relationship Id="rId15" Type="http://schemas.openxmlformats.org/officeDocument/2006/relationships/hyperlink" Target="https://www.fsu.is/is/moya/page/hestalina-ny" TargetMode="External"/><Relationship Id="rId10" Type="http://schemas.openxmlformats.org/officeDocument/2006/relationships/hyperlink" Target="https://www.fsu.is/is/moya/page/malmidnadarbraut-grunnnam-ny" TargetMode="External"/><Relationship Id="rId4" Type="http://schemas.openxmlformats.org/officeDocument/2006/relationships/hyperlink" Target="https://www.fsu.is/is/namid/gagnlegar-upplysingar/inntokuskilyrdi" TargetMode="External"/><Relationship Id="rId9" Type="http://schemas.openxmlformats.org/officeDocument/2006/relationships/hyperlink" Target="https://www.fsu.is/is/moya/page/grunnnam-ferda-og-matvaelagreina-gfm" TargetMode="External"/><Relationship Id="rId14" Type="http://schemas.openxmlformats.org/officeDocument/2006/relationships/hyperlink" Target="https://www.fsu.is/is/moya/page/grunnnam-harsnyrtiidnar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g.is/index.php" TargetMode="External"/><Relationship Id="rId13" Type="http://schemas.openxmlformats.org/officeDocument/2006/relationships/image" Target="../media/image10.jpeg"/><Relationship Id="rId18" Type="http://schemas.openxmlformats.org/officeDocument/2006/relationships/image" Target="../media/image14.jpeg"/><Relationship Id="rId3" Type="http://schemas.openxmlformats.org/officeDocument/2006/relationships/hyperlink" Target="http://flensborg.is/" TargetMode="External"/><Relationship Id="rId21" Type="http://schemas.openxmlformats.org/officeDocument/2006/relationships/hyperlink" Target="http://www.tskoli.is/" TargetMode="External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17" Type="http://schemas.openxmlformats.org/officeDocument/2006/relationships/hyperlink" Target="http://www.mh.is/default.asp?tunga=isl" TargetMode="External"/><Relationship Id="rId2" Type="http://schemas.openxmlformats.org/officeDocument/2006/relationships/image" Target="../media/image3.png"/><Relationship Id="rId16" Type="http://schemas.openxmlformats.org/officeDocument/2006/relationships/image" Target="../media/image13.png"/><Relationship Id="rId20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24" Type="http://schemas.openxmlformats.org/officeDocument/2006/relationships/image" Target="../media/image18.jpeg"/><Relationship Id="rId5" Type="http://schemas.openxmlformats.org/officeDocument/2006/relationships/hyperlink" Target="http://fb.is/default.asp" TargetMode="External"/><Relationship Id="rId15" Type="http://schemas.openxmlformats.org/officeDocument/2006/relationships/image" Target="../media/image12.jpeg"/><Relationship Id="rId23" Type="http://schemas.openxmlformats.org/officeDocument/2006/relationships/hyperlink" Target="http://images.google.is/imgres?imgurl=http://atlas.verslo.is/templates/studentar/merki.gif&amp;imgrefurl=http://atlas.verslo.is/1994/&amp;h=135&amp;w=88&amp;sz=6&amp;hl=is&amp;start=3&amp;um=1&amp;tbnid=OBgbSO4CydEHgM:&amp;tbnh=92&amp;tbnw=60&amp;prev=/images?q=versl%C3%B3+merki&amp;ndsp=20&amp;svnum=10&amp;um=1&amp;hl=is&amp;rls=GGLJ,GGLJ:2006-36,GGLJ:en&amp;sa=N" TargetMode="External"/><Relationship Id="rId10" Type="http://schemas.openxmlformats.org/officeDocument/2006/relationships/hyperlink" Target="http://fa.is/" TargetMode="External"/><Relationship Id="rId19" Type="http://schemas.openxmlformats.org/officeDocument/2006/relationships/image" Target="../media/image15.jpg"/><Relationship Id="rId4" Type="http://schemas.openxmlformats.org/officeDocument/2006/relationships/image" Target="../media/image4.png"/><Relationship Id="rId9" Type="http://schemas.openxmlformats.org/officeDocument/2006/relationships/image" Target="../media/image7.jpeg"/><Relationship Id="rId14" Type="http://schemas.openxmlformats.org/officeDocument/2006/relationships/image" Target="../media/image11.png"/><Relationship Id="rId22" Type="http://schemas.openxmlformats.org/officeDocument/2006/relationships/image" Target="../media/image17.png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su.is/is/moya/page/natturufraedilina-ny" TargetMode="External"/><Relationship Id="rId13" Type="http://schemas.openxmlformats.org/officeDocument/2006/relationships/hyperlink" Target="http://www.fsu.is/is/moya/page/starfsbraut-ny" TargetMode="External"/><Relationship Id="rId18" Type="http://schemas.openxmlformats.org/officeDocument/2006/relationships/hyperlink" Target="https://www.fsu.is/is/namid/akademiur" TargetMode="External"/><Relationship Id="rId3" Type="http://schemas.openxmlformats.org/officeDocument/2006/relationships/image" Target="../media/image39.png"/><Relationship Id="rId7" Type="http://schemas.openxmlformats.org/officeDocument/2006/relationships/hyperlink" Target="https://www.fsu.is/is/moya/page/althjodalina-ny" TargetMode="External"/><Relationship Id="rId12" Type="http://schemas.openxmlformats.org/officeDocument/2006/relationships/hyperlink" Target="https://www.fsu.is/is/moya/page/listnamsbraut" TargetMode="External"/><Relationship Id="rId17" Type="http://schemas.openxmlformats.org/officeDocument/2006/relationships/hyperlink" Target="https://www.fsu.is/is/moya/page/listgreinalina" TargetMode="External"/><Relationship Id="rId2" Type="http://schemas.openxmlformats.org/officeDocument/2006/relationships/hyperlink" Target="https://www.fsu.is/" TargetMode="External"/><Relationship Id="rId16" Type="http://schemas.openxmlformats.org/officeDocument/2006/relationships/hyperlink" Target="https://www.fsu.is/is/namid/akademiur/hestamennska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fsu.is/is/moya/page/ithrottalina" TargetMode="External"/><Relationship Id="rId11" Type="http://schemas.openxmlformats.org/officeDocument/2006/relationships/hyperlink" Target="https://www.fsu.is/is/moya/page/ithrottabraut-ny" TargetMode="External"/><Relationship Id="rId5" Type="http://schemas.openxmlformats.org/officeDocument/2006/relationships/hyperlink" Target="https://www.fsu.is/is/moya/page/opin-fjolgreina-studentsbraut-ny" TargetMode="External"/><Relationship Id="rId15" Type="http://schemas.openxmlformats.org/officeDocument/2006/relationships/hyperlink" Target="https://www.fsu.is/is/moya/page/grunnmenntabru" TargetMode="External"/><Relationship Id="rId10" Type="http://schemas.openxmlformats.org/officeDocument/2006/relationships/hyperlink" Target="https://www.fsu.is/is/moya/page/vidskipta-hagfraedilina-ny" TargetMode="External"/><Relationship Id="rId4" Type="http://schemas.openxmlformats.org/officeDocument/2006/relationships/hyperlink" Target="https://www.fsu.is/is/namid/nam-i-fsu/namsbrautir-ny-namskra" TargetMode="External"/><Relationship Id="rId9" Type="http://schemas.openxmlformats.org/officeDocument/2006/relationships/hyperlink" Target="https://www.fsu.is/is/moya/page/felagsvisindalina-ny" TargetMode="External"/><Relationship Id="rId14" Type="http://schemas.openxmlformats.org/officeDocument/2006/relationships/hyperlink" Target="http://www.fsu.is/is/namid/nam-i-fsu/namsbrautir-ny-namskra" TargetMode="Externa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hyperlink" Target="https://namskra.is/programmes/ac0e97a2-d063-4a84-b6c6-2440e56953f3" TargetMode="External"/><Relationship Id="rId13" Type="http://schemas.openxmlformats.org/officeDocument/2006/relationships/hyperlink" Target="https://namskra.is/programmes/3d6c5883-c6ec-4eb2-9f46-8784c54ff13f" TargetMode="External"/><Relationship Id="rId3" Type="http://schemas.openxmlformats.org/officeDocument/2006/relationships/image" Target="../media/image40.jpg"/><Relationship Id="rId7" Type="http://schemas.openxmlformats.org/officeDocument/2006/relationships/hyperlink" Target="https://namskra.is/programmes/8330bcbe-4290-44d0-ab81-1d9ee73c7909" TargetMode="External"/><Relationship Id="rId12" Type="http://schemas.openxmlformats.org/officeDocument/2006/relationships/hyperlink" Target="https://namskra.is/programmes/0745f79d-1d25-4cf2-bc24-019dd894b503" TargetMode="External"/><Relationship Id="rId2" Type="http://schemas.openxmlformats.org/officeDocument/2006/relationships/hyperlink" Target="http://www.fiv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fiv.is/is/namid/namsbrautir/boknamsbraut" TargetMode="External"/><Relationship Id="rId11" Type="http://schemas.openxmlformats.org/officeDocument/2006/relationships/hyperlink" Target="https://namskra.is/programmes/ece90eec-2a51-40d4-98e3-b82ba5310dd2" TargetMode="External"/><Relationship Id="rId5" Type="http://schemas.openxmlformats.org/officeDocument/2006/relationships/hyperlink" Target="https://namskra.is/programmes/6681abed-940d-4ee0-a3b9-e3fc20836902" TargetMode="External"/><Relationship Id="rId10" Type="http://schemas.openxmlformats.org/officeDocument/2006/relationships/hyperlink" Target="https://namskra.is/programmes/7891af2e-c835-4ab9-9db7-890efd465bab" TargetMode="External"/><Relationship Id="rId4" Type="http://schemas.openxmlformats.org/officeDocument/2006/relationships/hyperlink" Target="https://www.fiv.is/is/namid/inntokuskilyrdi" TargetMode="External"/><Relationship Id="rId9" Type="http://schemas.openxmlformats.org/officeDocument/2006/relationships/hyperlink" Target="https://www.fiv.is/is/namid/namsbrautir" TargetMode="External"/><Relationship Id="rId14" Type="http://schemas.openxmlformats.org/officeDocument/2006/relationships/hyperlink" Target="https://namskra.is/programmes/93bba2a4-899c-44e8-bc1a-53c5a09ff23f" TargetMode="External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l.is/husnaedi/heimavistir/" TargetMode="External"/><Relationship Id="rId3" Type="http://schemas.openxmlformats.org/officeDocument/2006/relationships/image" Target="../media/image41.jpg"/><Relationship Id="rId7" Type="http://schemas.openxmlformats.org/officeDocument/2006/relationships/hyperlink" Target="https://www.ml.is/namid/natturuvisindabraut/" TargetMode="External"/><Relationship Id="rId2" Type="http://schemas.openxmlformats.org/officeDocument/2006/relationships/hyperlink" Target="http://www.ml.i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ml.is/namid/felags-og-hugvisindabraut/" TargetMode="External"/><Relationship Id="rId5" Type="http://schemas.openxmlformats.org/officeDocument/2006/relationships/hyperlink" Target="https://www.ml.is/namid" TargetMode="External"/><Relationship Id="rId4" Type="http://schemas.openxmlformats.org/officeDocument/2006/relationships/hyperlink" Target="https://www.ml.is/namid/innritun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mos.is/" TargetMode="External"/><Relationship Id="rId13" Type="http://schemas.openxmlformats.org/officeDocument/2006/relationships/hyperlink" Target="https://tskoli.is/" TargetMode="External"/><Relationship Id="rId3" Type="http://schemas.openxmlformats.org/officeDocument/2006/relationships/hyperlink" Target="https://www.bhs.is/" TargetMode="External"/><Relationship Id="rId7" Type="http://schemas.openxmlformats.org/officeDocument/2006/relationships/hyperlink" Target="http://flensborg.is/" TargetMode="External"/><Relationship Id="rId12" Type="http://schemas.openxmlformats.org/officeDocument/2006/relationships/hyperlink" Target="https://myndlistaskolinn.i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fg.is/" TargetMode="External"/><Relationship Id="rId11" Type="http://schemas.openxmlformats.org/officeDocument/2006/relationships/hyperlink" Target="https://msund.is/" TargetMode="External"/><Relationship Id="rId5" Type="http://schemas.openxmlformats.org/officeDocument/2006/relationships/hyperlink" Target="https://www.fb.is/" TargetMode="External"/><Relationship Id="rId10" Type="http://schemas.openxmlformats.org/officeDocument/2006/relationships/hyperlink" Target="http://mk.is/" TargetMode="External"/><Relationship Id="rId4" Type="http://schemas.openxmlformats.org/officeDocument/2006/relationships/hyperlink" Target="https://www.fa.is/" TargetMode="External"/><Relationship Id="rId9" Type="http://schemas.openxmlformats.org/officeDocument/2006/relationships/hyperlink" Target="https://www.mh.is/" TargetMode="External"/><Relationship Id="rId14" Type="http://schemas.openxmlformats.org/officeDocument/2006/relationships/hyperlink" Target="http://menton.i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r.i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verslo.is/" TargetMode="External"/><Relationship Id="rId5" Type="http://schemas.openxmlformats.org/officeDocument/2006/relationships/hyperlink" Target="https://kvenno.is/" TargetMode="External"/><Relationship Id="rId4" Type="http://schemas.openxmlformats.org/officeDocument/2006/relationships/hyperlink" Target="msund.i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hs.i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skoli.is/" TargetMode="External"/><Relationship Id="rId5" Type="http://schemas.openxmlformats.org/officeDocument/2006/relationships/hyperlink" Target="https://www.fa.is/" TargetMode="External"/><Relationship Id="rId4" Type="http://schemas.openxmlformats.org/officeDocument/2006/relationships/hyperlink" Target="https://www.fb.i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75340" y="1601483"/>
            <a:ext cx="7848872" cy="4399381"/>
          </a:xfrm>
        </p:spPr>
        <p:txBody>
          <a:bodyPr>
            <a:normAutofit fontScale="90000"/>
          </a:bodyPr>
          <a:lstStyle/>
          <a:p>
            <a:br>
              <a:rPr lang="is-IS" dirty="0">
                <a:latin typeface="Comic Sans MS" pitchFamily="66" charset="0"/>
              </a:rPr>
            </a:br>
            <a:br>
              <a:rPr lang="is-IS" dirty="0">
                <a:latin typeface="Comic Sans MS" pitchFamily="66" charset="0"/>
              </a:rPr>
            </a:br>
            <a:br>
              <a:rPr lang="is-IS" dirty="0">
                <a:latin typeface="Comic Sans MS" pitchFamily="66" charset="0"/>
              </a:rPr>
            </a:br>
            <a:r>
              <a:rPr lang="is-IS" sz="64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Nám að loknum grunnskóla -</a:t>
            </a:r>
            <a:br>
              <a:rPr lang="is-IS" sz="64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is-IS" sz="64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kynning á námsframboði framhaldsskólanna </a:t>
            </a:r>
            <a:br>
              <a:rPr lang="is-IS" dirty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1" y="5494713"/>
            <a:ext cx="1363287" cy="13632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15" y="5638772"/>
            <a:ext cx="1152128" cy="107516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942238" y="6406162"/>
            <a:ext cx="16598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s-IS" sz="1400" b="1" dirty="0"/>
              <a:t>Unnið með styrk frá</a:t>
            </a:r>
          </a:p>
        </p:txBody>
      </p:sp>
    </p:spTree>
    <p:extLst>
      <p:ext uri="{BB962C8B-B14F-4D97-AF65-F5344CB8AC3E}">
        <p14:creationId xmlns:p14="http://schemas.microsoft.com/office/powerpoint/2010/main" val="2851059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9927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is-IS" dirty="0">
                <a:hlinkClick r:id="rId3"/>
              </a:rPr>
              <a:t>Borgarholtsskóli</a:t>
            </a:r>
            <a:r>
              <a:rPr lang="is-IS" dirty="0"/>
              <a:t> 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A3110-AFC8-4E32-A9FF-00B95AF9719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149" name="Picture 5" descr="Merki Borgarholtsskól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7951" y="274638"/>
            <a:ext cx="809625" cy="952500"/>
          </a:xfrm>
          <a:prstGeom prst="rect">
            <a:avLst/>
          </a:prstGeom>
          <a:noFill/>
        </p:spPr>
      </p:pic>
      <p:graphicFrame>
        <p:nvGraphicFramePr>
          <p:cNvPr id="9" name="Diagram 8"/>
          <p:cNvGraphicFramePr/>
          <p:nvPr/>
        </p:nvGraphicFramePr>
        <p:xfrm>
          <a:off x="4223792" y="6093296"/>
          <a:ext cx="4128120" cy="375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603174" y="1657753"/>
            <a:ext cx="259228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b="1" dirty="0" err="1">
                <a:solidFill>
                  <a:schemeClr val="tx1"/>
                </a:solidFill>
                <a:hlinkClick r:id="rId10"/>
              </a:rPr>
              <a:t>Bíltæknibrautir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179238" y="2476717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1"/>
              </a:rPr>
              <a:t>Bifreiðasmíði</a:t>
            </a:r>
            <a:endParaRPr lang="en-US" sz="1600" dirty="0"/>
          </a:p>
        </p:txBody>
      </p:sp>
      <p:sp>
        <p:nvSpPr>
          <p:cNvPr id="13" name="Rounded Rectangle 12"/>
          <p:cNvSpPr/>
          <p:nvPr/>
        </p:nvSpPr>
        <p:spPr>
          <a:xfrm>
            <a:off x="2179238" y="3196797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dirty="0">
                <a:hlinkClick r:id="rId12"/>
              </a:rPr>
              <a:t>Bifvélavirkjun</a:t>
            </a:r>
            <a:endParaRPr lang="en-US" sz="1600" dirty="0"/>
          </a:p>
        </p:txBody>
      </p:sp>
      <p:sp>
        <p:nvSpPr>
          <p:cNvPr id="14" name="Rounded Rectangle 13"/>
          <p:cNvSpPr/>
          <p:nvPr/>
        </p:nvSpPr>
        <p:spPr>
          <a:xfrm>
            <a:off x="2179238" y="3916877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dirty="0">
                <a:hlinkClick r:id="rId13"/>
              </a:rPr>
              <a:t>Bílamálun</a:t>
            </a:r>
            <a:endParaRPr lang="en-US" sz="1600" dirty="0"/>
          </a:p>
        </p:txBody>
      </p:sp>
      <p:sp>
        <p:nvSpPr>
          <p:cNvPr id="15" name="Rounded Rectangle 14"/>
          <p:cNvSpPr/>
          <p:nvPr/>
        </p:nvSpPr>
        <p:spPr>
          <a:xfrm>
            <a:off x="7659998" y="1643607"/>
            <a:ext cx="259228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b="1" dirty="0" err="1">
                <a:hlinkClick r:id="rId10"/>
              </a:rPr>
              <a:t>Málm</a:t>
            </a:r>
            <a:r>
              <a:rPr lang="en-US" sz="2400" b="1" dirty="0">
                <a:hlinkClick r:id="rId10"/>
              </a:rPr>
              <a:t>- og </a:t>
            </a:r>
            <a:r>
              <a:rPr lang="en-US" sz="2400" b="1" dirty="0" err="1">
                <a:hlinkClick r:id="rId10"/>
              </a:rPr>
              <a:t>véltæknibrautir</a:t>
            </a:r>
            <a:endParaRPr lang="en-US" sz="24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8194001" y="4622811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4"/>
              </a:rPr>
              <a:t>Vélvirkjun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8194001" y="3902731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5"/>
              </a:rPr>
              <a:t>Stálsmíð</a:t>
            </a:r>
            <a:r>
              <a:rPr lang="en-US" dirty="0" err="1">
                <a:hlinkClick r:id="rId16"/>
              </a:rPr>
              <a:t>i</a:t>
            </a:r>
            <a:endParaRPr lang="en-US" sz="3200" dirty="0"/>
          </a:p>
        </p:txBody>
      </p:sp>
      <p:sp>
        <p:nvSpPr>
          <p:cNvPr id="19" name="Rounded Rectangle 18"/>
          <p:cNvSpPr/>
          <p:nvPr/>
        </p:nvSpPr>
        <p:spPr>
          <a:xfrm>
            <a:off x="8194001" y="3182651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7"/>
              </a:rPr>
              <a:t>Rennismíði</a:t>
            </a:r>
            <a:endParaRPr lang="en-US" sz="2800" dirty="0"/>
          </a:p>
        </p:txBody>
      </p:sp>
      <p:sp>
        <p:nvSpPr>
          <p:cNvPr id="20" name="Rounded Rectangle 19"/>
          <p:cNvSpPr/>
          <p:nvPr/>
        </p:nvSpPr>
        <p:spPr>
          <a:xfrm>
            <a:off x="8194001" y="2462571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8"/>
              </a:rPr>
              <a:t>Blikksmíði</a:t>
            </a:r>
            <a:endParaRPr lang="en-US" sz="2800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819198" y="2377833"/>
            <a:ext cx="0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819198" y="2809881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819198" y="345795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819198" y="417803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876022" y="2363687"/>
            <a:ext cx="0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876022" y="279573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876022" y="3443807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7876022" y="4163887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876022" y="4883967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4668664" y="4653643"/>
            <a:ext cx="259228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b="1" dirty="0" err="1">
                <a:hlinkClick r:id="rId19"/>
              </a:rPr>
              <a:t>Listnámsbraut</a:t>
            </a:r>
            <a:r>
              <a:rPr lang="en-US" sz="2400" b="1" dirty="0">
                <a:hlinkClick r:id="rId19"/>
              </a:rPr>
              <a:t> </a:t>
            </a:r>
            <a:r>
              <a:rPr lang="en-US" sz="2400" b="1" dirty="0" err="1">
                <a:hlinkClick r:id="rId19"/>
              </a:rPr>
              <a:t>til</a:t>
            </a:r>
            <a:r>
              <a:rPr lang="en-US" sz="2400" b="1" dirty="0">
                <a:hlinkClick r:id="rId19"/>
              </a:rPr>
              <a:t> </a:t>
            </a:r>
            <a:r>
              <a:rPr lang="en-US" sz="2400" b="1" dirty="0" err="1">
                <a:hlinkClick r:id="rId19"/>
              </a:rPr>
              <a:t>stúdentsprófs</a:t>
            </a:r>
            <a:endParaRPr lang="en-US" sz="2000" b="1" dirty="0"/>
          </a:p>
        </p:txBody>
      </p:sp>
      <p:sp>
        <p:nvSpPr>
          <p:cNvPr id="37" name="Rounded Rectangle 36"/>
          <p:cNvSpPr/>
          <p:nvPr/>
        </p:nvSpPr>
        <p:spPr>
          <a:xfrm>
            <a:off x="2820120" y="5827485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dirty="0">
                <a:hlinkClick r:id="rId20"/>
              </a:rPr>
              <a:t>Grafísk hönnun</a:t>
            </a:r>
            <a:endParaRPr lang="is-IS" dirty="0"/>
          </a:p>
        </p:txBody>
      </p:sp>
      <p:sp>
        <p:nvSpPr>
          <p:cNvPr id="45" name="Rounded Rectangle 44"/>
          <p:cNvSpPr/>
          <p:nvPr/>
        </p:nvSpPr>
        <p:spPr>
          <a:xfrm>
            <a:off x="7093272" y="5856637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dirty="0">
                <a:hlinkClick r:id="rId21"/>
              </a:rPr>
              <a:t>Kvikmyndagerð</a:t>
            </a:r>
            <a:endParaRPr lang="is-IS" dirty="0"/>
          </a:p>
        </p:txBody>
      </p:sp>
      <p:cxnSp>
        <p:nvCxnSpPr>
          <p:cNvPr id="46" name="Straight Arrow Connector 45"/>
          <p:cNvCxnSpPr>
            <a:stCxn id="32" idx="2"/>
          </p:cNvCxnSpPr>
          <p:nvPr/>
        </p:nvCxnSpPr>
        <p:spPr>
          <a:xfrm flipH="1">
            <a:off x="4801864" y="5373723"/>
            <a:ext cx="1162944" cy="467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2" idx="2"/>
          </p:cNvCxnSpPr>
          <p:nvPr/>
        </p:nvCxnSpPr>
        <p:spPr>
          <a:xfrm>
            <a:off x="5964808" y="5373723"/>
            <a:ext cx="1114597" cy="467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4956696" y="5856637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dirty="0">
                <a:hlinkClick r:id="rId22"/>
              </a:rPr>
              <a:t>Leiklist</a:t>
            </a:r>
            <a:endParaRPr lang="is-IS" dirty="0"/>
          </a:p>
        </p:txBody>
      </p:sp>
      <p:cxnSp>
        <p:nvCxnSpPr>
          <p:cNvPr id="49" name="Straight Arrow Connector 48"/>
          <p:cNvCxnSpPr>
            <a:stCxn id="32" idx="2"/>
            <a:endCxn id="48" idx="0"/>
          </p:cNvCxnSpPr>
          <p:nvPr/>
        </p:nvCxnSpPr>
        <p:spPr>
          <a:xfrm>
            <a:off x="5964808" y="5373723"/>
            <a:ext cx="0" cy="4829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184968" y="98369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23"/>
              </a:rPr>
              <a:t>Inntökuskilyrði</a:t>
            </a:r>
            <a:endParaRPr lang="is-I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470492" y="981925"/>
            <a:ext cx="1477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dirty="0"/>
              <a:t>Áfangakerfi</a:t>
            </a:r>
          </a:p>
        </p:txBody>
      </p:sp>
    </p:spTree>
    <p:extLst>
      <p:ext uri="{BB962C8B-B14F-4D97-AF65-F5344CB8AC3E}">
        <p14:creationId xmlns:p14="http://schemas.microsoft.com/office/powerpoint/2010/main" val="1887375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238348" y="214291"/>
            <a:ext cx="7772400" cy="857256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hlinkClick r:id="rId3"/>
              </a:rPr>
              <a:t>Borgarholtsskóli</a:t>
            </a:r>
            <a:endParaRPr lang="en-US" dirty="0"/>
          </a:p>
        </p:txBody>
      </p:sp>
      <p:pic>
        <p:nvPicPr>
          <p:cNvPr id="8" name="Picture 5" descr="Merki Borgarholtsskól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6553" y="282733"/>
            <a:ext cx="809625" cy="952500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1783716" y="1346797"/>
            <a:ext cx="259228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b="1" dirty="0" err="1">
                <a:hlinkClick r:id="rId5"/>
              </a:rPr>
              <a:t>Bóknám</a:t>
            </a:r>
            <a:r>
              <a:rPr lang="en-US" sz="2400" b="1" dirty="0">
                <a:hlinkClick r:id="rId5"/>
              </a:rPr>
              <a:t> </a:t>
            </a:r>
            <a:r>
              <a:rPr lang="en-US" sz="2400" b="1" dirty="0" err="1">
                <a:hlinkClick r:id="rId5"/>
              </a:rPr>
              <a:t>til</a:t>
            </a:r>
            <a:r>
              <a:rPr lang="en-US" sz="2400" b="1" dirty="0">
                <a:hlinkClick r:id="rId5"/>
              </a:rPr>
              <a:t> </a:t>
            </a:r>
            <a:r>
              <a:rPr lang="en-US" sz="2400" b="1" dirty="0" err="1">
                <a:hlinkClick r:id="rId5"/>
              </a:rPr>
              <a:t>stúdentsprófs</a:t>
            </a:r>
            <a:endParaRPr lang="en-US" sz="20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2359780" y="4381788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6"/>
              </a:rPr>
              <a:t>Félags</a:t>
            </a:r>
            <a:r>
              <a:rPr lang="en-US" dirty="0">
                <a:hlinkClick r:id="rId6"/>
              </a:rPr>
              <a:t>- og </a:t>
            </a:r>
            <a:r>
              <a:rPr lang="en-US" dirty="0" err="1">
                <a:hlinkClick r:id="rId6"/>
              </a:rPr>
              <a:t>hugvísindabraut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359780" y="2210893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dirty="0">
                <a:hlinkClick r:id="rId7"/>
              </a:rPr>
              <a:t>Náttúrufræðibraut</a:t>
            </a:r>
            <a:endParaRPr lang="en-US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2359780" y="2930973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dirty="0">
                <a:hlinkClick r:id="" action="ppaction://noaction"/>
              </a:rPr>
              <a:t>Viðskipta- og </a:t>
            </a:r>
          </a:p>
          <a:p>
            <a:pPr lvl="0" algn="ctr"/>
            <a:r>
              <a:rPr lang="is-IS" dirty="0">
                <a:hlinkClick r:id="" action="ppaction://noaction"/>
              </a:rPr>
              <a:t>hagfræðibraut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7495930" y="5713416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dirty="0">
                <a:hlinkClick r:id="rId8"/>
              </a:rPr>
              <a:t>Afreksíþróttasvið</a:t>
            </a:r>
            <a:endParaRPr lang="is-I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999740" y="2066877"/>
            <a:ext cx="0" cy="2612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999740" y="249892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999740" y="323936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999740" y="397791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999740" y="4679521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7595211" y="1343245"/>
            <a:ext cx="259228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b="1" dirty="0" err="1">
                <a:hlinkClick r:id="rId9"/>
              </a:rPr>
              <a:t>Félagsvirkni</a:t>
            </a:r>
            <a:r>
              <a:rPr lang="en-US" sz="2400" b="1" dirty="0">
                <a:hlinkClick r:id="rId9"/>
              </a:rPr>
              <a:t>- </a:t>
            </a:r>
            <a:r>
              <a:rPr lang="en-US" sz="2400" b="1" dirty="0" err="1">
                <a:hlinkClick r:id="rId9"/>
              </a:rPr>
              <a:t>og</a:t>
            </a:r>
            <a:r>
              <a:rPr lang="en-US" sz="2400" b="1" dirty="0">
                <a:hlinkClick r:id="rId9"/>
              </a:rPr>
              <a:t> </a:t>
            </a:r>
            <a:r>
              <a:rPr lang="en-US" sz="2400" b="1" dirty="0" err="1">
                <a:hlinkClick r:id="rId9"/>
              </a:rPr>
              <a:t>uppeldissvið</a:t>
            </a:r>
            <a:endParaRPr lang="en-US" sz="2000" b="1" dirty="0"/>
          </a:p>
        </p:txBody>
      </p:sp>
      <p:sp>
        <p:nvSpPr>
          <p:cNvPr id="22" name="Rounded Rectangle 21"/>
          <p:cNvSpPr/>
          <p:nvPr/>
        </p:nvSpPr>
        <p:spPr>
          <a:xfrm>
            <a:off x="2386445" y="5713416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0"/>
              </a:rPr>
              <a:t>Framhaldsskóla</a:t>
            </a:r>
            <a:endParaRPr lang="en-US" dirty="0">
              <a:hlinkClick r:id="rId10"/>
            </a:endParaRPr>
          </a:p>
          <a:p>
            <a:pPr lvl="0" algn="ctr"/>
            <a:r>
              <a:rPr lang="en-US" dirty="0" err="1">
                <a:hlinkClick r:id="rId10"/>
              </a:rPr>
              <a:t>braut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4972627" y="5713416"/>
            <a:ext cx="2016224" cy="637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b="1" dirty="0" err="1">
                <a:hlinkClick r:id="rId11"/>
              </a:rPr>
              <a:t>Sérnámsbraut</a:t>
            </a:r>
            <a:endParaRPr lang="en-US" b="1" dirty="0"/>
          </a:p>
        </p:txBody>
      </p:sp>
      <p:sp>
        <p:nvSpPr>
          <p:cNvPr id="41" name="Rounded Rectangle 40"/>
          <p:cNvSpPr/>
          <p:nvPr/>
        </p:nvSpPr>
        <p:spPr>
          <a:xfrm>
            <a:off x="2359780" y="3661708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dirty="0">
                <a:hlinkClick r:id="rId12"/>
              </a:rPr>
              <a:t>Viðbótarnám til stúdentsprófs</a:t>
            </a:r>
            <a:endParaRPr lang="is-IS" dirty="0"/>
          </a:p>
        </p:txBody>
      </p:sp>
      <p:sp>
        <p:nvSpPr>
          <p:cNvPr id="44" name="Rounded Rectangle 43"/>
          <p:cNvSpPr/>
          <p:nvPr/>
        </p:nvSpPr>
        <p:spPr>
          <a:xfrm>
            <a:off x="7601296" y="4335129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700" dirty="0" err="1">
                <a:hlinkClick r:id="rId13"/>
              </a:rPr>
              <a:t>Stuðningsfulltrúar</a:t>
            </a:r>
            <a:endParaRPr lang="en-US" sz="1700" dirty="0"/>
          </a:p>
        </p:txBody>
      </p:sp>
      <p:sp>
        <p:nvSpPr>
          <p:cNvPr id="45" name="Rounded Rectangle 44"/>
          <p:cNvSpPr/>
          <p:nvPr/>
        </p:nvSpPr>
        <p:spPr>
          <a:xfrm>
            <a:off x="7601296" y="2174889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700" dirty="0" err="1">
                <a:hlinkClick r:id="rId14"/>
              </a:rPr>
              <a:t>Félagsliðar</a:t>
            </a:r>
            <a:endParaRPr lang="en-US" sz="1700" dirty="0"/>
          </a:p>
        </p:txBody>
      </p:sp>
      <p:sp>
        <p:nvSpPr>
          <p:cNvPr id="46" name="Rounded Rectangle 45"/>
          <p:cNvSpPr/>
          <p:nvPr/>
        </p:nvSpPr>
        <p:spPr>
          <a:xfrm>
            <a:off x="7601296" y="2894969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700" dirty="0" err="1">
                <a:hlinkClick r:id="rId15"/>
              </a:rPr>
              <a:t>Félagsmála</a:t>
            </a:r>
            <a:r>
              <a:rPr lang="en-US" sz="1700" dirty="0">
                <a:hlinkClick r:id="rId15"/>
              </a:rPr>
              <a:t>- og </a:t>
            </a:r>
            <a:r>
              <a:rPr lang="en-US" sz="1700" dirty="0" err="1">
                <a:hlinkClick r:id="rId15"/>
              </a:rPr>
              <a:t>tómstundanám</a:t>
            </a:r>
            <a:endParaRPr lang="en-US" sz="1700" dirty="0"/>
          </a:p>
        </p:txBody>
      </p:sp>
      <p:sp>
        <p:nvSpPr>
          <p:cNvPr id="47" name="Rounded Rectangle 46"/>
          <p:cNvSpPr/>
          <p:nvPr/>
        </p:nvSpPr>
        <p:spPr>
          <a:xfrm>
            <a:off x="7601296" y="3615049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700" dirty="0" err="1">
                <a:hlinkClick r:id="rId16"/>
              </a:rPr>
              <a:t>Leikskólaliðar</a:t>
            </a:r>
            <a:endParaRPr lang="en-US" sz="1700" dirty="0"/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9923404" y="2063326"/>
            <a:ext cx="10886" cy="2553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9618062" y="245985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9626446" y="318393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9617520" y="389173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9617520" y="4625357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730979" y="566926"/>
            <a:ext cx="1562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s-IS" i="1" dirty="0">
                <a:hlinkClick r:id="rId17"/>
              </a:rPr>
              <a:t>Inntökuskilyrði</a:t>
            </a:r>
            <a:endParaRPr lang="is-IS" i="1" dirty="0"/>
          </a:p>
        </p:txBody>
      </p:sp>
      <p:sp>
        <p:nvSpPr>
          <p:cNvPr id="3" name="Rectangle 2"/>
          <p:cNvSpPr/>
          <p:nvPr/>
        </p:nvSpPr>
        <p:spPr>
          <a:xfrm>
            <a:off x="5361975" y="980546"/>
            <a:ext cx="1247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s-IS" dirty="0"/>
              <a:t>Áfangakerfi</a:t>
            </a:r>
          </a:p>
        </p:txBody>
      </p:sp>
    </p:spTree>
    <p:extLst>
      <p:ext uri="{BB962C8B-B14F-4D97-AF65-F5344CB8AC3E}">
        <p14:creationId xmlns:p14="http://schemas.microsoft.com/office/powerpoint/2010/main" val="2547141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3945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is-IS" sz="5400">
                <a:hlinkClick r:id="rId3"/>
              </a:rPr>
              <a:t>Flensborg</a:t>
            </a:r>
            <a:endParaRPr lang="is-IS" dirty="0"/>
          </a:p>
        </p:txBody>
      </p:sp>
      <p:pic>
        <p:nvPicPr>
          <p:cNvPr id="4102" name="Picture 6" descr="Flensborgarskólinn í Hafnarfirði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2454" y="71880"/>
            <a:ext cx="1924050" cy="752475"/>
          </a:xfrm>
          <a:prstGeom prst="rect">
            <a:avLst/>
          </a:prstGeom>
          <a:noFill/>
        </p:spPr>
      </p:pic>
      <p:sp>
        <p:nvSpPr>
          <p:cNvPr id="13" name="Rounded Rectangle 12"/>
          <p:cNvSpPr/>
          <p:nvPr/>
        </p:nvSpPr>
        <p:spPr>
          <a:xfrm>
            <a:off x="5015880" y="1268760"/>
            <a:ext cx="216024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b="1" dirty="0" err="1">
                <a:hlinkClick r:id="rId5"/>
              </a:rPr>
              <a:t>Bóknám</a:t>
            </a:r>
            <a:r>
              <a:rPr lang="en-US" sz="2400" b="1" dirty="0">
                <a:hlinkClick r:id="rId5"/>
              </a:rPr>
              <a:t> </a:t>
            </a:r>
            <a:r>
              <a:rPr lang="en-US" sz="2400" b="1" dirty="0" err="1">
                <a:hlinkClick r:id="rId5"/>
              </a:rPr>
              <a:t>til</a:t>
            </a:r>
            <a:r>
              <a:rPr lang="en-US" sz="2400" b="1" dirty="0">
                <a:hlinkClick r:id="rId5"/>
              </a:rPr>
              <a:t> </a:t>
            </a:r>
            <a:r>
              <a:rPr lang="en-US" sz="2400" b="1" dirty="0" err="1">
                <a:hlinkClick r:id="rId5"/>
              </a:rPr>
              <a:t>stúdentsprófs</a:t>
            </a:r>
            <a:endParaRPr lang="en-US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3680352" y="4081968"/>
            <a:ext cx="180020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6"/>
              </a:rPr>
              <a:t>Félagsvísinda</a:t>
            </a:r>
            <a:endParaRPr lang="en-US" dirty="0">
              <a:hlinkClick r:id="rId6"/>
            </a:endParaRPr>
          </a:p>
          <a:p>
            <a:pPr lvl="0" algn="ctr"/>
            <a:r>
              <a:rPr lang="en-US" dirty="0" err="1">
                <a:hlinkClick r:id="rId6"/>
              </a:rPr>
              <a:t>braut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723492" y="3167844"/>
            <a:ext cx="180020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7"/>
              </a:rPr>
              <a:t>Viðskipta</a:t>
            </a:r>
            <a:r>
              <a:rPr lang="en-US" dirty="0">
                <a:hlinkClick r:id="rId7"/>
              </a:rPr>
              <a:t>- og </a:t>
            </a:r>
            <a:r>
              <a:rPr lang="en-US" dirty="0" err="1">
                <a:hlinkClick r:id="rId7"/>
              </a:rPr>
              <a:t>hagfræðibraut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3652833" y="3167844"/>
            <a:ext cx="180020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8"/>
              </a:rPr>
              <a:t>Raunvísinda</a:t>
            </a:r>
            <a:r>
              <a:rPr lang="en-US" dirty="0">
                <a:hlinkClick r:id="rId8"/>
              </a:rPr>
              <a:t> </a:t>
            </a:r>
            <a:r>
              <a:rPr lang="en-US" dirty="0" err="1">
                <a:hlinkClick r:id="rId8"/>
              </a:rPr>
              <a:t>braut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652833" y="2276872"/>
            <a:ext cx="180020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9"/>
              </a:rPr>
              <a:t>Undirbúnings</a:t>
            </a:r>
            <a:r>
              <a:rPr lang="en-US" dirty="0">
                <a:hlinkClick r:id="rId9"/>
              </a:rPr>
              <a:t> </a:t>
            </a:r>
            <a:r>
              <a:rPr lang="en-US" dirty="0" err="1">
                <a:hlinkClick r:id="rId9"/>
              </a:rPr>
              <a:t>nám</a:t>
            </a:r>
            <a:r>
              <a:rPr lang="en-US" dirty="0">
                <a:hlinkClick r:id="rId9"/>
              </a:rPr>
              <a:t> </a:t>
            </a:r>
            <a:endParaRPr lang="is-IS" dirty="0"/>
          </a:p>
        </p:txBody>
      </p:sp>
      <p:sp>
        <p:nvSpPr>
          <p:cNvPr id="24" name="Rounded Rectangle 23"/>
          <p:cNvSpPr/>
          <p:nvPr/>
        </p:nvSpPr>
        <p:spPr>
          <a:xfrm>
            <a:off x="6723492" y="2276872"/>
            <a:ext cx="180020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0"/>
              </a:rPr>
              <a:t>Opin</a:t>
            </a:r>
            <a:r>
              <a:rPr lang="en-US" dirty="0">
                <a:hlinkClick r:id="rId10"/>
              </a:rPr>
              <a:t>  </a:t>
            </a:r>
            <a:r>
              <a:rPr lang="en-US" dirty="0" err="1">
                <a:hlinkClick r:id="rId10"/>
              </a:rPr>
              <a:t>námsbraut</a:t>
            </a:r>
            <a:r>
              <a:rPr lang="en-US" dirty="0">
                <a:hlinkClick r:id="rId10"/>
              </a:rPr>
              <a:t> </a:t>
            </a:r>
            <a:endParaRPr lang="en-US" sz="1200" dirty="0">
              <a:solidFill>
                <a:schemeClr val="tx2"/>
              </a:solidFill>
              <a:hlinkClick r:id="rId11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5772728" y="2101748"/>
            <a:ext cx="9046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6723492" y="4090097"/>
            <a:ext cx="180020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2"/>
              </a:rPr>
              <a:t>Starfsbraut</a:t>
            </a:r>
            <a:endParaRPr lang="en-US" sz="1200" dirty="0">
              <a:solidFill>
                <a:schemeClr val="tx2"/>
              </a:solidFill>
              <a:hlinkClick r:id="rId11"/>
            </a:endParaRPr>
          </a:p>
        </p:txBody>
      </p:sp>
      <p:cxnSp>
        <p:nvCxnSpPr>
          <p:cNvPr id="7" name="Straight Arrow Connector 6"/>
          <p:cNvCxnSpPr>
            <a:endCxn id="19" idx="3"/>
          </p:cNvCxnSpPr>
          <p:nvPr/>
        </p:nvCxnSpPr>
        <p:spPr>
          <a:xfrm flipH="1">
            <a:off x="5453033" y="2672916"/>
            <a:ext cx="3012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453033" y="3573462"/>
            <a:ext cx="3012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5480552" y="4478012"/>
            <a:ext cx="3012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433154" y="2682490"/>
            <a:ext cx="2903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433154" y="3579528"/>
            <a:ext cx="2903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433222" y="2141890"/>
            <a:ext cx="11364" cy="1431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043647" y="899428"/>
            <a:ext cx="1784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5"/>
              </a:rPr>
              <a:t>Inntökuskilyrði</a:t>
            </a:r>
            <a:endParaRPr lang="is-IS" i="1" dirty="0"/>
          </a:p>
        </p:txBody>
      </p:sp>
      <p:sp>
        <p:nvSpPr>
          <p:cNvPr id="3" name="Rectangle 2"/>
          <p:cNvSpPr/>
          <p:nvPr/>
        </p:nvSpPr>
        <p:spPr>
          <a:xfrm>
            <a:off x="5413851" y="769633"/>
            <a:ext cx="1247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s-IS" dirty="0"/>
              <a:t>Áfangakerfi</a:t>
            </a:r>
          </a:p>
        </p:txBody>
      </p:sp>
    </p:spTree>
    <p:extLst>
      <p:ext uri="{BB962C8B-B14F-4D97-AF65-F5344CB8AC3E}">
        <p14:creationId xmlns:p14="http://schemas.microsoft.com/office/powerpoint/2010/main" val="3610442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126270" y="441087"/>
            <a:ext cx="8215370" cy="1071570"/>
          </a:xfrm>
        </p:spPr>
        <p:txBody>
          <a:bodyPr>
            <a:normAutofit fontScale="90000"/>
          </a:bodyPr>
          <a:lstStyle/>
          <a:p>
            <a:r>
              <a:rPr lang="en-US" dirty="0"/>
              <a:t>     </a:t>
            </a:r>
            <a:r>
              <a:rPr lang="en-US" dirty="0" err="1">
                <a:hlinkClick r:id="rId3"/>
              </a:rPr>
              <a:t>Fjölbrautaskólinn</a:t>
            </a:r>
            <a:r>
              <a:rPr lang="en-US" dirty="0">
                <a:hlinkClick r:id="rId3"/>
              </a:rPr>
              <a:t> í </a:t>
            </a:r>
            <a:r>
              <a:rPr lang="en-US" dirty="0" err="1">
                <a:hlinkClick r:id="rId3"/>
              </a:rPr>
              <a:t>Breiðholti</a:t>
            </a:r>
            <a:r>
              <a:rPr lang="en-US" dirty="0">
                <a:hlinkClick r:id="rId3"/>
              </a:rPr>
              <a:t>  </a:t>
            </a:r>
            <a:endParaRPr lang="en-US" dirty="0"/>
          </a:p>
        </p:txBody>
      </p:sp>
      <p:pic>
        <p:nvPicPr>
          <p:cNvPr id="9" name="Picture 5" descr="fb-red-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2862" y="158244"/>
            <a:ext cx="1582738" cy="971550"/>
          </a:xfrm>
          <a:prstGeom prst="rect">
            <a:avLst/>
          </a:prstGeom>
          <a:noFill/>
        </p:spPr>
      </p:pic>
      <p:sp>
        <p:nvSpPr>
          <p:cNvPr id="12" name="Rounded Rectangle 11"/>
          <p:cNvSpPr/>
          <p:nvPr/>
        </p:nvSpPr>
        <p:spPr>
          <a:xfrm>
            <a:off x="8764077" y="1205586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err="1">
                <a:hlinkClick r:id="rId6"/>
              </a:rPr>
              <a:t>Bóknám</a:t>
            </a:r>
            <a:endParaRPr lang="en-US" sz="28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9340140" y="5959814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 err="1">
                <a:hlinkClick r:id="rId7"/>
              </a:rPr>
              <a:t>Framhaldsskóla</a:t>
            </a:r>
            <a:r>
              <a:rPr lang="en-US" sz="1400" dirty="0">
                <a:hlinkClick r:id="rId7"/>
              </a:rPr>
              <a:t> </a:t>
            </a:r>
            <a:r>
              <a:rPr lang="en-US" sz="1400" dirty="0" err="1">
                <a:hlinkClick r:id="rId7"/>
              </a:rPr>
              <a:t>braut</a:t>
            </a:r>
            <a:endParaRPr lang="en-US" sz="1400" dirty="0"/>
          </a:p>
        </p:txBody>
      </p:sp>
      <p:sp>
        <p:nvSpPr>
          <p:cNvPr id="23" name="Rounded Rectangle 22"/>
          <p:cNvSpPr/>
          <p:nvPr/>
        </p:nvSpPr>
        <p:spPr>
          <a:xfrm>
            <a:off x="9322831" y="2659877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700" dirty="0" err="1">
                <a:hlinkClick r:id="rId8"/>
              </a:rPr>
              <a:t>Félagsvísinda</a:t>
            </a:r>
            <a:r>
              <a:rPr lang="en-US" sz="1700" dirty="0">
                <a:hlinkClick r:id="rId8"/>
              </a:rPr>
              <a:t> </a:t>
            </a:r>
            <a:r>
              <a:rPr lang="en-US" sz="1700" dirty="0" err="1">
                <a:hlinkClick r:id="rId8"/>
              </a:rPr>
              <a:t>braut</a:t>
            </a:r>
            <a:endParaRPr lang="en-US" sz="1700" dirty="0"/>
          </a:p>
        </p:txBody>
      </p:sp>
      <p:sp>
        <p:nvSpPr>
          <p:cNvPr id="24" name="Rounded Rectangle 23"/>
          <p:cNvSpPr/>
          <p:nvPr/>
        </p:nvSpPr>
        <p:spPr>
          <a:xfrm>
            <a:off x="9340141" y="3293818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9"/>
              </a:rPr>
              <a:t>Íþróttabraut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9344603" y="3963729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0"/>
              </a:rPr>
              <a:t>Hugvísinda</a:t>
            </a:r>
            <a:r>
              <a:rPr lang="en-US" dirty="0">
                <a:hlinkClick r:id="rId10"/>
              </a:rPr>
              <a:t> </a:t>
            </a:r>
            <a:r>
              <a:rPr lang="en-US" dirty="0" err="1">
                <a:hlinkClick r:id="rId10"/>
              </a:rPr>
              <a:t>braut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9340141" y="4589962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500" dirty="0" err="1">
                <a:hlinkClick r:id="rId11"/>
              </a:rPr>
              <a:t>Náttúruvísinda</a:t>
            </a:r>
            <a:r>
              <a:rPr lang="en-US" sz="1500" dirty="0">
                <a:hlinkClick r:id="rId11"/>
              </a:rPr>
              <a:t> </a:t>
            </a:r>
            <a:r>
              <a:rPr lang="en-US" sz="1500" dirty="0" err="1">
                <a:hlinkClick r:id="rId11"/>
              </a:rPr>
              <a:t>braut</a:t>
            </a:r>
            <a:endParaRPr lang="en-US" sz="1500" dirty="0"/>
          </a:p>
        </p:txBody>
      </p:sp>
      <p:sp>
        <p:nvSpPr>
          <p:cNvPr id="28" name="Rounded Rectangle 27"/>
          <p:cNvSpPr/>
          <p:nvPr/>
        </p:nvSpPr>
        <p:spPr>
          <a:xfrm>
            <a:off x="9340140" y="5269610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dirty="0">
                <a:hlinkClick r:id="rId12"/>
              </a:rPr>
              <a:t>Tölvubraut</a:t>
            </a:r>
            <a:endParaRPr lang="is-IS" dirty="0"/>
          </a:p>
        </p:txBody>
      </p:sp>
      <p:sp>
        <p:nvSpPr>
          <p:cNvPr id="30" name="Rounded Rectangle 29"/>
          <p:cNvSpPr/>
          <p:nvPr/>
        </p:nvSpPr>
        <p:spPr>
          <a:xfrm>
            <a:off x="5201068" y="2022933"/>
            <a:ext cx="216024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b="1" dirty="0" err="1">
                <a:hlinkClick r:id="rId13"/>
              </a:rPr>
              <a:t>Verknám</a:t>
            </a:r>
            <a:endParaRPr lang="en-US" sz="2400" b="1" dirty="0"/>
          </a:p>
        </p:txBody>
      </p:sp>
      <p:sp>
        <p:nvSpPr>
          <p:cNvPr id="32" name="Rounded Rectangle 31"/>
          <p:cNvSpPr/>
          <p:nvPr/>
        </p:nvSpPr>
        <p:spPr>
          <a:xfrm>
            <a:off x="1566053" y="5685286"/>
            <a:ext cx="165618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linkClick r:id="rId14"/>
            </a:endParaRPr>
          </a:p>
          <a:p>
            <a:pPr algn="ctr"/>
            <a:r>
              <a:rPr lang="en-US" dirty="0" err="1">
                <a:hlinkClick r:id="rId15"/>
              </a:rPr>
              <a:t>Starfsbraut</a:t>
            </a:r>
            <a:endParaRPr lang="en-US" dirty="0"/>
          </a:p>
          <a:p>
            <a:pPr lvl="0" algn="ctr"/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5849140" y="3751125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6"/>
              </a:rPr>
              <a:t>Snyrtibraut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5849140" y="4615221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7"/>
              </a:rPr>
              <a:t>Sjúkraliða</a:t>
            </a:r>
            <a:endParaRPr lang="en-US" dirty="0">
              <a:hlinkClick r:id="rId17"/>
            </a:endParaRPr>
          </a:p>
          <a:p>
            <a:pPr lvl="0" algn="ctr"/>
            <a:r>
              <a:rPr lang="en-US" dirty="0" err="1">
                <a:hlinkClick r:id="rId17"/>
              </a:rPr>
              <a:t>braut</a:t>
            </a:r>
            <a:endParaRPr lang="en-US" dirty="0"/>
          </a:p>
        </p:txBody>
      </p:sp>
      <p:sp>
        <p:nvSpPr>
          <p:cNvPr id="38" name="Rounded Rectangle 37"/>
          <p:cNvSpPr/>
          <p:nvPr/>
        </p:nvSpPr>
        <p:spPr>
          <a:xfrm>
            <a:off x="5847245" y="2893249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600" dirty="0">
              <a:hlinkClick r:id="rId18"/>
            </a:endParaRPr>
          </a:p>
          <a:p>
            <a:pPr lvl="0" algn="ctr"/>
            <a:r>
              <a:rPr lang="en-US" sz="1600" dirty="0" err="1">
                <a:hlinkClick r:id="rId19"/>
              </a:rPr>
              <a:t>Húsasmíða</a:t>
            </a:r>
            <a:endParaRPr lang="en-US" sz="1600" dirty="0">
              <a:hlinkClick r:id="rId19"/>
            </a:endParaRPr>
          </a:p>
          <a:p>
            <a:pPr lvl="0" algn="ctr"/>
            <a:r>
              <a:rPr lang="en-US" sz="1600" dirty="0" err="1">
                <a:hlinkClick r:id="rId19"/>
              </a:rPr>
              <a:t>braut</a:t>
            </a:r>
            <a:endParaRPr lang="en-US" sz="1600" dirty="0"/>
          </a:p>
          <a:p>
            <a:pPr lvl="0" algn="ctr"/>
            <a:endParaRPr lang="en-US" dirty="0"/>
          </a:p>
        </p:txBody>
      </p:sp>
      <p:sp>
        <p:nvSpPr>
          <p:cNvPr id="40" name="Rounded Rectangle 39"/>
          <p:cNvSpPr/>
          <p:nvPr/>
        </p:nvSpPr>
        <p:spPr>
          <a:xfrm>
            <a:off x="5854211" y="5436247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20"/>
              </a:rPr>
              <a:t>Rafvirkja</a:t>
            </a:r>
            <a:r>
              <a:rPr lang="en-US" sz="1600" dirty="0">
                <a:hlinkClick r:id="rId20"/>
              </a:rPr>
              <a:t> </a:t>
            </a:r>
            <a:r>
              <a:rPr lang="en-US" sz="1600" dirty="0" err="1">
                <a:hlinkClick r:id="rId20"/>
              </a:rPr>
              <a:t>braut</a:t>
            </a:r>
            <a:endParaRPr lang="en-US" sz="1600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5489100" y="2743013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980101" y="1925666"/>
            <a:ext cx="0" cy="4327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8980101" y="228570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8980101" y="293377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8980101" y="358185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980101" y="422992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8980101" y="487799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5489100" y="3175061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1315935" y="3967149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5489100" y="4039157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5489100" y="490325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489100" y="5695341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/>
          <p:nvPr/>
        </p:nvSpPr>
        <p:spPr>
          <a:xfrm>
            <a:off x="1099911" y="2022933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err="1">
                <a:hlinkClick r:id="rId21"/>
              </a:rPr>
              <a:t>Listnám</a:t>
            </a:r>
            <a:endParaRPr lang="en-US" sz="2800" b="1" dirty="0"/>
          </a:p>
        </p:txBody>
      </p:sp>
      <p:sp>
        <p:nvSpPr>
          <p:cNvPr id="71" name="Rounded Rectangle 70"/>
          <p:cNvSpPr/>
          <p:nvPr/>
        </p:nvSpPr>
        <p:spPr>
          <a:xfrm>
            <a:off x="1675975" y="2901431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22"/>
              </a:rPr>
              <a:t>Myndlistar</a:t>
            </a:r>
            <a:r>
              <a:rPr lang="en-US" sz="1600" dirty="0">
                <a:hlinkClick r:id="rId22"/>
              </a:rPr>
              <a:t> </a:t>
            </a:r>
            <a:r>
              <a:rPr lang="en-US" sz="1600" dirty="0" err="1">
                <a:hlinkClick r:id="rId22"/>
              </a:rPr>
              <a:t>braut</a:t>
            </a:r>
            <a:endParaRPr lang="en-US" sz="1600" dirty="0"/>
          </a:p>
        </p:txBody>
      </p:sp>
      <p:sp>
        <p:nvSpPr>
          <p:cNvPr id="72" name="Rounded Rectangle 71"/>
          <p:cNvSpPr/>
          <p:nvPr/>
        </p:nvSpPr>
        <p:spPr>
          <a:xfrm>
            <a:off x="1675975" y="3679117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>
                <a:hlinkClick r:id="rId23"/>
              </a:rPr>
              <a:t>Fata- og </a:t>
            </a:r>
            <a:r>
              <a:rPr lang="en-US" sz="1600" dirty="0" err="1">
                <a:hlinkClick r:id="rId23"/>
              </a:rPr>
              <a:t>textíl</a:t>
            </a:r>
            <a:r>
              <a:rPr lang="en-US" sz="1600" dirty="0">
                <a:hlinkClick r:id="rId23"/>
              </a:rPr>
              <a:t> </a:t>
            </a:r>
            <a:r>
              <a:rPr lang="en-US" sz="1600" dirty="0" err="1">
                <a:hlinkClick r:id="rId23"/>
              </a:rPr>
              <a:t>braut</a:t>
            </a:r>
            <a:endParaRPr lang="en-US" sz="1600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1315935" y="2743014"/>
            <a:ext cx="0" cy="19442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1315935" y="3175061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1692945" y="4404404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dirty="0">
                <a:hlinkClick r:id="rId24"/>
              </a:rPr>
              <a:t>Nýsköpunarbraut</a:t>
            </a:r>
            <a:endParaRPr lang="is-IS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8980101" y="552606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9322831" y="1989966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dirty="0">
                <a:hlinkClick r:id="rId25"/>
              </a:rPr>
              <a:t>Opin braut</a:t>
            </a:r>
            <a:endParaRPr lang="is-IS" dirty="0"/>
          </a:p>
        </p:txBody>
      </p:sp>
      <p:sp>
        <p:nvSpPr>
          <p:cNvPr id="2" name="TextBox 1"/>
          <p:cNvSpPr txBox="1"/>
          <p:nvPr/>
        </p:nvSpPr>
        <p:spPr>
          <a:xfrm>
            <a:off x="9338421" y="6368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6"/>
              </a:rPr>
              <a:t>Inntökuskilyrði</a:t>
            </a:r>
            <a:endParaRPr lang="is-IS" i="1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315935" y="4687229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980101" y="625301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657555" y="1406323"/>
            <a:ext cx="1247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s-IS" dirty="0"/>
              <a:t>Áfangakerfi</a:t>
            </a:r>
          </a:p>
        </p:txBody>
      </p:sp>
    </p:spTree>
    <p:extLst>
      <p:ext uri="{BB962C8B-B14F-4D97-AF65-F5344CB8AC3E}">
        <p14:creationId xmlns:p14="http://schemas.microsoft.com/office/powerpoint/2010/main" val="1347056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42852"/>
            <a:ext cx="8229600" cy="1714512"/>
          </a:xfrm>
        </p:spPr>
        <p:txBody>
          <a:bodyPr/>
          <a:lstStyle/>
          <a:p>
            <a:pPr algn="ctr"/>
            <a:br>
              <a:rPr lang="en-US" dirty="0">
                <a:hlinkClick r:id="rId2"/>
              </a:rPr>
            </a:br>
            <a:r>
              <a:rPr lang="en-US" dirty="0" err="1">
                <a:hlinkClick r:id="rId2"/>
              </a:rPr>
              <a:t>Framhaldsskólinn</a:t>
            </a:r>
            <a:r>
              <a:rPr lang="en-US" dirty="0">
                <a:hlinkClick r:id="rId2"/>
              </a:rPr>
              <a:t> í </a:t>
            </a:r>
            <a:r>
              <a:rPr lang="en-US" dirty="0" err="1">
                <a:hlinkClick r:id="rId2"/>
              </a:rPr>
              <a:t>Mosfellsbæ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A852-CAEB-41CB-9E10-90E3368E737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5868" y="142853"/>
            <a:ext cx="1714512" cy="808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ounded Rectangle 4"/>
          <p:cNvSpPr/>
          <p:nvPr/>
        </p:nvSpPr>
        <p:spPr>
          <a:xfrm>
            <a:off x="4871864" y="1916832"/>
            <a:ext cx="216024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b="1" dirty="0" err="1">
                <a:hlinkClick r:id="rId4"/>
              </a:rPr>
              <a:t>Námsbrautir</a:t>
            </a:r>
            <a:endParaRPr lang="en-US" sz="2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3431704" y="3987062"/>
            <a:ext cx="180020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5"/>
              </a:rPr>
              <a:t>Framhaldsskólabrú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672064" y="2852936"/>
            <a:ext cx="180020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6"/>
              </a:rPr>
              <a:t>Sérnámsbraut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436946" y="5121188"/>
            <a:ext cx="180020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7"/>
              </a:rPr>
              <a:t>Félags</a:t>
            </a:r>
            <a:r>
              <a:rPr lang="en-US" dirty="0">
                <a:hlinkClick r:id="rId7"/>
              </a:rPr>
              <a:t>- </a:t>
            </a:r>
            <a:r>
              <a:rPr lang="en-US" dirty="0" err="1">
                <a:hlinkClick r:id="rId7"/>
              </a:rPr>
              <a:t>og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hugvísindabraut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681795" y="5121188"/>
            <a:ext cx="180020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8"/>
              </a:rPr>
              <a:t>Náttúruvísinda</a:t>
            </a:r>
            <a:r>
              <a:rPr lang="en-US" dirty="0">
                <a:hlinkClick r:id="rId8"/>
              </a:rPr>
              <a:t> </a:t>
            </a:r>
            <a:r>
              <a:rPr lang="en-US" dirty="0" err="1">
                <a:hlinkClick r:id="rId8"/>
              </a:rPr>
              <a:t>braut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431704" y="2852936"/>
            <a:ext cx="180020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dirty="0">
                <a:hlinkClick r:id="rId9"/>
              </a:rPr>
              <a:t>Framhaldsskólabraut 1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5591944" y="2780928"/>
            <a:ext cx="0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240016" y="2780928"/>
            <a:ext cx="0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303912" y="321297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303912" y="438310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303912" y="551723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240016" y="321297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240016" y="439241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240016" y="5529591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6672064" y="3987062"/>
            <a:ext cx="180020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0"/>
              </a:rPr>
              <a:t>Opin</a:t>
            </a:r>
            <a:r>
              <a:rPr lang="en-US" dirty="0">
                <a:hlinkClick r:id="rId10"/>
              </a:rPr>
              <a:t> </a:t>
            </a:r>
            <a:r>
              <a:rPr lang="en-US" dirty="0" err="1">
                <a:hlinkClick r:id="rId10"/>
              </a:rPr>
              <a:t>stúdentsbraut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465568" y="170243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11"/>
              </a:rPr>
              <a:t>Inntökuskilyrði</a:t>
            </a:r>
            <a:endParaRPr lang="is-IS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5381925" y="1535141"/>
            <a:ext cx="1428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8939157" y="5262017"/>
            <a:ext cx="1701134" cy="4926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 err="1">
                <a:hlinkClick r:id="rId10"/>
              </a:rPr>
              <a:t>Hestakjörsvið</a:t>
            </a:r>
            <a:endParaRPr lang="en-US" sz="1400" dirty="0"/>
          </a:p>
        </p:txBody>
      </p:sp>
      <p:sp>
        <p:nvSpPr>
          <p:cNvPr id="33" name="Rounded Rectangle 32"/>
          <p:cNvSpPr/>
          <p:nvPr/>
        </p:nvSpPr>
        <p:spPr>
          <a:xfrm>
            <a:off x="8946789" y="4686222"/>
            <a:ext cx="1693502" cy="4926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300" dirty="0" err="1">
                <a:hlinkClick r:id="rId10"/>
              </a:rPr>
              <a:t>Íþróttakjörsvið</a:t>
            </a:r>
            <a:r>
              <a:rPr lang="en-US" sz="1300" dirty="0">
                <a:hlinkClick r:id="rId10"/>
              </a:rPr>
              <a:t> -</a:t>
            </a:r>
            <a:r>
              <a:rPr lang="en-US" sz="1300" dirty="0" err="1">
                <a:hlinkClick r:id="rId10"/>
              </a:rPr>
              <a:t>Handbolta</a:t>
            </a:r>
            <a:r>
              <a:rPr lang="en-US" sz="1300" dirty="0">
                <a:hlinkClick r:id="rId10"/>
              </a:rPr>
              <a:t> </a:t>
            </a:r>
            <a:r>
              <a:rPr lang="en-US" sz="1300" dirty="0" err="1">
                <a:hlinkClick r:id="rId10"/>
              </a:rPr>
              <a:t>akademía</a:t>
            </a:r>
            <a:endParaRPr lang="en-US" sz="1300" dirty="0"/>
          </a:p>
        </p:txBody>
      </p:sp>
      <p:sp>
        <p:nvSpPr>
          <p:cNvPr id="34" name="Rounded Rectangle 33"/>
          <p:cNvSpPr/>
          <p:nvPr/>
        </p:nvSpPr>
        <p:spPr>
          <a:xfrm>
            <a:off x="8941676" y="2991303"/>
            <a:ext cx="1698615" cy="4926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 err="1">
                <a:hlinkClick r:id="rId10"/>
              </a:rPr>
              <a:t>Almennt</a:t>
            </a:r>
            <a:r>
              <a:rPr lang="en-US" sz="1400" dirty="0">
                <a:hlinkClick r:id="rId10"/>
              </a:rPr>
              <a:t> </a:t>
            </a:r>
            <a:r>
              <a:rPr lang="en-US" sz="1400" dirty="0" err="1">
                <a:hlinkClick r:id="rId10"/>
              </a:rPr>
              <a:t>kjörsvið</a:t>
            </a:r>
            <a:endParaRPr lang="en-US" sz="1400" dirty="0"/>
          </a:p>
        </p:txBody>
      </p:sp>
      <p:sp>
        <p:nvSpPr>
          <p:cNvPr id="35" name="Rounded Rectangle 34"/>
          <p:cNvSpPr/>
          <p:nvPr/>
        </p:nvSpPr>
        <p:spPr>
          <a:xfrm>
            <a:off x="8939157" y="3561763"/>
            <a:ext cx="1701134" cy="4926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 err="1">
                <a:hlinkClick r:id="rId10"/>
              </a:rPr>
              <a:t>Listakjörsvið</a:t>
            </a:r>
            <a:endParaRPr lang="en-US" sz="1400" dirty="0"/>
          </a:p>
        </p:txBody>
      </p:sp>
      <p:sp>
        <p:nvSpPr>
          <p:cNvPr id="36" name="Rounded Rectangle 35"/>
          <p:cNvSpPr/>
          <p:nvPr/>
        </p:nvSpPr>
        <p:spPr>
          <a:xfrm>
            <a:off x="8951407" y="4126660"/>
            <a:ext cx="1688884" cy="4926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 err="1">
                <a:hlinkClick r:id="rId10"/>
              </a:rPr>
              <a:t>Íþrótta</a:t>
            </a:r>
            <a:r>
              <a:rPr lang="en-US" sz="1400" dirty="0">
                <a:hlinkClick r:id="rId10"/>
              </a:rPr>
              <a:t>- og </a:t>
            </a:r>
            <a:r>
              <a:rPr lang="en-US" sz="1400" dirty="0" err="1">
                <a:hlinkClick r:id="rId10"/>
              </a:rPr>
              <a:t>lýðheilsu</a:t>
            </a:r>
            <a:endParaRPr lang="en-US" sz="1400" dirty="0">
              <a:hlinkClick r:id="rId10"/>
            </a:endParaRPr>
          </a:p>
          <a:p>
            <a:pPr lvl="0" algn="ctr"/>
            <a:r>
              <a:rPr lang="en-US" sz="1400" dirty="0" err="1">
                <a:hlinkClick r:id="rId10"/>
              </a:rPr>
              <a:t>kjörsvið</a:t>
            </a:r>
            <a:endParaRPr lang="en-US" sz="1400" dirty="0"/>
          </a:p>
        </p:txBody>
      </p:sp>
      <p:cxnSp>
        <p:nvCxnSpPr>
          <p:cNvPr id="37" name="Straight Arrow Connector 36"/>
          <p:cNvCxnSpPr>
            <a:stCxn id="26" idx="3"/>
          </p:cNvCxnSpPr>
          <p:nvPr/>
        </p:nvCxnSpPr>
        <p:spPr>
          <a:xfrm flipV="1">
            <a:off x="8472264" y="3483994"/>
            <a:ext cx="451509" cy="899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6" idx="3"/>
          </p:cNvCxnSpPr>
          <p:nvPr/>
        </p:nvCxnSpPr>
        <p:spPr>
          <a:xfrm flipV="1">
            <a:off x="8472264" y="3987062"/>
            <a:ext cx="432047" cy="396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6" idx="3"/>
            <a:endCxn id="36" idx="1"/>
          </p:cNvCxnSpPr>
          <p:nvPr/>
        </p:nvCxnSpPr>
        <p:spPr>
          <a:xfrm flipV="1">
            <a:off x="8472264" y="4373006"/>
            <a:ext cx="479143" cy="10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6" idx="3"/>
          </p:cNvCxnSpPr>
          <p:nvPr/>
        </p:nvCxnSpPr>
        <p:spPr>
          <a:xfrm>
            <a:off x="8472264" y="4383106"/>
            <a:ext cx="432047" cy="303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6" idx="3"/>
          </p:cNvCxnSpPr>
          <p:nvPr/>
        </p:nvCxnSpPr>
        <p:spPr>
          <a:xfrm>
            <a:off x="8472264" y="4383106"/>
            <a:ext cx="432047" cy="878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0313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4033" y="-142272"/>
            <a:ext cx="8280920" cy="936104"/>
          </a:xfrm>
        </p:spPr>
        <p:txBody>
          <a:bodyPr>
            <a:normAutofit/>
          </a:bodyPr>
          <a:lstStyle/>
          <a:p>
            <a:r>
              <a:rPr lang="is-IS" sz="4000" dirty="0">
                <a:hlinkClick r:id="rId2"/>
              </a:rPr>
              <a:t>Fjölbrautaskólinn í Garðabæ</a:t>
            </a:r>
            <a:endParaRPr lang="is-IS" sz="4000" dirty="0"/>
          </a:p>
        </p:txBody>
      </p:sp>
      <p:pic>
        <p:nvPicPr>
          <p:cNvPr id="4" name="Picture 9" descr="index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742" y="337915"/>
            <a:ext cx="1679575" cy="858837"/>
          </a:xfrm>
          <a:prstGeom prst="rect">
            <a:avLst/>
          </a:prstGeom>
          <a:noFill/>
        </p:spPr>
      </p:pic>
      <p:sp>
        <p:nvSpPr>
          <p:cNvPr id="9" name="Rounded Rectangle 8"/>
          <p:cNvSpPr/>
          <p:nvPr/>
        </p:nvSpPr>
        <p:spPr>
          <a:xfrm>
            <a:off x="4727848" y="1196752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hlinkClick r:id="rId5"/>
              </a:rPr>
              <a:t>Námsbrautir</a:t>
            </a:r>
            <a:endParaRPr lang="is-IS" sz="24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6168008" y="5013176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b="1" dirty="0">
                <a:hlinkClick r:id="rId6"/>
              </a:rPr>
              <a:t>Alþjóðabraut</a:t>
            </a:r>
            <a:endParaRPr lang="is-IS" sz="14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4079776" y="3212976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b="1" dirty="0" err="1">
                <a:hlinkClick r:id="rId7"/>
              </a:rPr>
              <a:t>Sérnámsbraut</a:t>
            </a:r>
            <a:endParaRPr lang="is-IS" sz="14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6204012" y="3181096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b="1" dirty="0">
                <a:hlinkClick r:id="rId8"/>
              </a:rPr>
              <a:t>Hönnunar- og markaðsbraut</a:t>
            </a:r>
            <a:endParaRPr lang="is-IS" sz="1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6168008" y="4149080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b="1" dirty="0">
                <a:hlinkClick r:id="rId9"/>
              </a:rPr>
              <a:t>Íþróttabraut</a:t>
            </a:r>
            <a:endParaRPr lang="is-IS" sz="14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4079776" y="4149080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b="1" dirty="0">
                <a:hlinkClick r:id="rId10"/>
              </a:rPr>
              <a:t>Félagsvísinda</a:t>
            </a:r>
          </a:p>
          <a:p>
            <a:pPr lvl="0" algn="ctr"/>
            <a:r>
              <a:rPr lang="is-IS" sz="1400" b="1" dirty="0">
                <a:hlinkClick r:id="rId10"/>
              </a:rPr>
              <a:t>braut</a:t>
            </a:r>
            <a:endParaRPr lang="is-IS" sz="14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7968208" y="5805264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" action="ppaction://noaction"/>
              </a:rPr>
              <a:t>Alþjóða</a:t>
            </a:r>
          </a:p>
          <a:p>
            <a:pPr lvl="0" algn="ctr"/>
            <a:r>
              <a:rPr lang="is-IS" sz="1400" dirty="0">
                <a:hlinkClick r:id="" action="ppaction://noaction"/>
              </a:rPr>
              <a:t>samskipta</a:t>
            </a:r>
          </a:p>
          <a:p>
            <a:pPr lvl="0" algn="ctr"/>
            <a:r>
              <a:rPr lang="is-IS" sz="1400" dirty="0">
                <a:hlinkClick r:id="" action="ppaction://noaction"/>
              </a:rPr>
              <a:t>svið</a:t>
            </a:r>
            <a:endParaRPr lang="is-IS" sz="1400" dirty="0"/>
          </a:p>
        </p:txBody>
      </p:sp>
      <p:sp>
        <p:nvSpPr>
          <p:cNvPr id="18" name="Rounded Rectangle 17"/>
          <p:cNvSpPr/>
          <p:nvPr/>
        </p:nvSpPr>
        <p:spPr>
          <a:xfrm>
            <a:off x="7968208" y="4437112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" action="ppaction://noaction"/>
              </a:rPr>
              <a:t>Viðskipta</a:t>
            </a:r>
          </a:p>
          <a:p>
            <a:pPr lvl="0" algn="ctr"/>
            <a:r>
              <a:rPr lang="is-IS" sz="1400" dirty="0">
                <a:hlinkClick r:id="" action="ppaction://noaction"/>
              </a:rPr>
              <a:t>svið</a:t>
            </a:r>
            <a:endParaRPr lang="is-IS" sz="3200" dirty="0"/>
          </a:p>
        </p:txBody>
      </p:sp>
      <p:sp>
        <p:nvSpPr>
          <p:cNvPr id="19" name="Rounded Rectangle 18"/>
          <p:cNvSpPr/>
          <p:nvPr/>
        </p:nvSpPr>
        <p:spPr>
          <a:xfrm>
            <a:off x="7968208" y="5085184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" action="ppaction://noaction"/>
              </a:rPr>
              <a:t>Menningar</a:t>
            </a:r>
          </a:p>
          <a:p>
            <a:pPr lvl="0" algn="ctr"/>
            <a:r>
              <a:rPr lang="is-IS" sz="1400" dirty="0">
                <a:hlinkClick r:id="" action="ppaction://noaction"/>
              </a:rPr>
              <a:t>svið</a:t>
            </a:r>
            <a:endParaRPr lang="is-IS" sz="3200" dirty="0"/>
          </a:p>
        </p:txBody>
      </p:sp>
      <p:sp>
        <p:nvSpPr>
          <p:cNvPr id="20" name="Rounded Rectangle 19"/>
          <p:cNvSpPr/>
          <p:nvPr/>
        </p:nvSpPr>
        <p:spPr>
          <a:xfrm>
            <a:off x="4079776" y="2276872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b="1" dirty="0">
                <a:hlinkClick r:id="rId11"/>
              </a:rPr>
              <a:t>Listnámsbraut</a:t>
            </a:r>
            <a:endParaRPr lang="is-IS" sz="14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2711624" y="1700842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rId11"/>
              </a:rPr>
              <a:t>Fata- og </a:t>
            </a:r>
            <a:r>
              <a:rPr lang="is-IS" sz="1400" dirty="0" err="1">
                <a:hlinkClick r:id="rId11"/>
              </a:rPr>
              <a:t>textílsvið</a:t>
            </a:r>
            <a:endParaRPr lang="is-IS" sz="3200" dirty="0"/>
          </a:p>
        </p:txBody>
      </p:sp>
      <p:sp>
        <p:nvSpPr>
          <p:cNvPr id="22" name="Rounded Rectangle 21"/>
          <p:cNvSpPr/>
          <p:nvPr/>
        </p:nvSpPr>
        <p:spPr>
          <a:xfrm>
            <a:off x="2711624" y="2348914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" action="ppaction://noaction"/>
              </a:rPr>
              <a:t>Leiklistar</a:t>
            </a:r>
          </a:p>
          <a:p>
            <a:pPr lvl="0" algn="ctr"/>
            <a:r>
              <a:rPr lang="is-IS" sz="1400" dirty="0">
                <a:hlinkClick r:id="" action="ppaction://noaction"/>
              </a:rPr>
              <a:t>svið</a:t>
            </a:r>
            <a:endParaRPr lang="is-IS" sz="3200" dirty="0"/>
          </a:p>
        </p:txBody>
      </p:sp>
      <p:sp>
        <p:nvSpPr>
          <p:cNvPr id="23" name="Rounded Rectangle 22"/>
          <p:cNvSpPr/>
          <p:nvPr/>
        </p:nvSpPr>
        <p:spPr>
          <a:xfrm>
            <a:off x="2711624" y="2996986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is-IS" sz="1400" dirty="0">
                <a:hlinkClick r:id="rId12"/>
              </a:rPr>
              <a:t>Myndlista</a:t>
            </a:r>
          </a:p>
          <a:p>
            <a:pPr lvl="0" algn="ctr"/>
            <a:r>
              <a:rPr lang="is-IS" sz="1400" dirty="0">
                <a:hlinkClick r:id="rId12"/>
              </a:rPr>
              <a:t>svið</a:t>
            </a:r>
            <a:endParaRPr lang="is-IS" sz="3200" dirty="0"/>
          </a:p>
          <a:p>
            <a:pPr lvl="0" algn="ctr"/>
            <a:endParaRPr lang="is-IS" sz="1400" dirty="0"/>
          </a:p>
        </p:txBody>
      </p:sp>
      <p:sp>
        <p:nvSpPr>
          <p:cNvPr id="25" name="Rounded Rectangle 24"/>
          <p:cNvSpPr/>
          <p:nvPr/>
        </p:nvSpPr>
        <p:spPr>
          <a:xfrm>
            <a:off x="4079776" y="5013176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s-IS" sz="1400" b="1" dirty="0">
                <a:hlinkClick r:id="rId13"/>
              </a:rPr>
              <a:t>Viðskiptabraut</a:t>
            </a:r>
            <a:endParaRPr lang="is-IS" sz="14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6168008" y="2276872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b="1" dirty="0">
                <a:hlinkClick r:id="rId14"/>
              </a:rPr>
              <a:t>Náttúrufræði</a:t>
            </a:r>
          </a:p>
          <a:p>
            <a:pPr lvl="0" algn="ctr"/>
            <a:r>
              <a:rPr lang="is-IS" sz="1400" b="1" dirty="0">
                <a:hlinkClick r:id="rId14"/>
              </a:rPr>
              <a:t>braut</a:t>
            </a:r>
            <a:endParaRPr lang="is-IS" sz="14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7968208" y="2684748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" action="ppaction://noaction"/>
              </a:rPr>
              <a:t>Heilbrigðis</a:t>
            </a:r>
          </a:p>
          <a:p>
            <a:pPr lvl="0" algn="ctr"/>
            <a:r>
              <a:rPr lang="is-IS" sz="1400" dirty="0">
                <a:hlinkClick r:id="" action="ppaction://noaction"/>
              </a:rPr>
              <a:t>svið</a:t>
            </a:r>
            <a:endParaRPr lang="is-IS" sz="1400" dirty="0"/>
          </a:p>
        </p:txBody>
      </p:sp>
      <p:sp>
        <p:nvSpPr>
          <p:cNvPr id="31" name="Rounded Rectangle 30"/>
          <p:cNvSpPr/>
          <p:nvPr/>
        </p:nvSpPr>
        <p:spPr>
          <a:xfrm>
            <a:off x="7968208" y="1964668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rId15"/>
              </a:rPr>
              <a:t>Tæknisvið</a:t>
            </a:r>
            <a:endParaRPr lang="is-IS" sz="1400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5807968" y="2060848"/>
            <a:ext cx="0" cy="4176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951984" y="2060848"/>
            <a:ext cx="0" cy="4176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20" idx="3"/>
          </p:cNvCxnSpPr>
          <p:nvPr/>
        </p:nvCxnSpPr>
        <p:spPr>
          <a:xfrm flipH="1">
            <a:off x="5591944" y="263691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5591944" y="35730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5591944" y="458112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591944" y="53732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0" idx="1"/>
          </p:cNvCxnSpPr>
          <p:nvPr/>
        </p:nvCxnSpPr>
        <p:spPr>
          <a:xfrm flipH="1" flipV="1">
            <a:off x="3863752" y="2204864"/>
            <a:ext cx="2160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0" idx="1"/>
            <a:endCxn id="22" idx="3"/>
          </p:cNvCxnSpPr>
          <p:nvPr/>
        </p:nvCxnSpPr>
        <p:spPr>
          <a:xfrm flipH="1">
            <a:off x="3855368" y="2636912"/>
            <a:ext cx="224408" cy="42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0" idx="1"/>
          </p:cNvCxnSpPr>
          <p:nvPr/>
        </p:nvCxnSpPr>
        <p:spPr>
          <a:xfrm flipH="1">
            <a:off x="3863752" y="2636912"/>
            <a:ext cx="2160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28" idx="1"/>
          </p:cNvCxnSpPr>
          <p:nvPr/>
        </p:nvCxnSpPr>
        <p:spPr>
          <a:xfrm>
            <a:off x="5951984" y="263691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5951984" y="35730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5951984" y="458112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5951984" y="53732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28" idx="3"/>
          </p:cNvCxnSpPr>
          <p:nvPr/>
        </p:nvCxnSpPr>
        <p:spPr>
          <a:xfrm>
            <a:off x="7680176" y="2636912"/>
            <a:ext cx="2160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28" idx="3"/>
            <a:endCxn id="31" idx="1"/>
          </p:cNvCxnSpPr>
          <p:nvPr/>
        </p:nvCxnSpPr>
        <p:spPr>
          <a:xfrm flipV="1">
            <a:off x="7680176" y="2256892"/>
            <a:ext cx="288032" cy="3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10" idx="3"/>
            <a:endCxn id="18" idx="1"/>
          </p:cNvCxnSpPr>
          <p:nvPr/>
        </p:nvCxnSpPr>
        <p:spPr>
          <a:xfrm flipV="1">
            <a:off x="7680176" y="4729336"/>
            <a:ext cx="288032" cy="6438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10" idx="3"/>
            <a:endCxn id="19" idx="1"/>
          </p:cNvCxnSpPr>
          <p:nvPr/>
        </p:nvCxnSpPr>
        <p:spPr>
          <a:xfrm>
            <a:off x="7680176" y="5373216"/>
            <a:ext cx="288032" cy="4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10" idx="3"/>
            <a:endCxn id="17" idx="1"/>
          </p:cNvCxnSpPr>
          <p:nvPr/>
        </p:nvCxnSpPr>
        <p:spPr>
          <a:xfrm>
            <a:off x="7680176" y="5373216"/>
            <a:ext cx="288032" cy="724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243012" y="1056674"/>
            <a:ext cx="1562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i="1" dirty="0">
                <a:hlinkClick r:id="rId16"/>
              </a:rPr>
              <a:t>Inntökuskilyrði</a:t>
            </a:r>
            <a:endParaRPr lang="is-IS" i="1" dirty="0"/>
          </a:p>
        </p:txBody>
      </p:sp>
      <p:sp>
        <p:nvSpPr>
          <p:cNvPr id="44" name="Rounded Rectangle 43"/>
          <p:cNvSpPr/>
          <p:nvPr/>
        </p:nvSpPr>
        <p:spPr>
          <a:xfrm>
            <a:off x="4079776" y="5877272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b="1" dirty="0">
                <a:hlinkClick r:id="rId17"/>
              </a:rPr>
              <a:t>Menntabraut</a:t>
            </a:r>
            <a:endParaRPr lang="is-IS" sz="1400" b="1" dirty="0"/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5591944" y="623731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6168008" y="5877271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b="1" dirty="0"/>
              <a:t>Framhaldsskóla braut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5939071" y="6230345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498229" y="771352"/>
            <a:ext cx="3097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s-IS" dirty="0"/>
              <a:t>Áfangaskóli - þriggja anna kerfi</a:t>
            </a:r>
          </a:p>
        </p:txBody>
      </p:sp>
    </p:spTree>
    <p:extLst>
      <p:ext uri="{BB962C8B-B14F-4D97-AF65-F5344CB8AC3E}">
        <p14:creationId xmlns:p14="http://schemas.microsoft.com/office/powerpoint/2010/main" val="4074857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0"/>
            <a:ext cx="8229600" cy="850106"/>
          </a:xfrm>
        </p:spPr>
        <p:txBody>
          <a:bodyPr>
            <a:normAutofit/>
          </a:bodyPr>
          <a:lstStyle/>
          <a:p>
            <a:r>
              <a:rPr lang="is-IS" sz="4000" dirty="0"/>
              <a:t>         </a:t>
            </a:r>
            <a:r>
              <a:rPr lang="is-IS" sz="4000" dirty="0">
                <a:hlinkClick r:id="rId3"/>
              </a:rPr>
              <a:t>Fjölbrautaskólinn við Ármúla</a:t>
            </a:r>
            <a:endParaRPr lang="is-I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A3110-AFC8-4E32-A9FF-00B95AF97194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13317" name="Picture 5" descr="F.Á. (Lógó)">
            <a:hlinkClick r:id="rId4" tooltip="forsíða FÁ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3008" y="280043"/>
            <a:ext cx="1285875" cy="704850"/>
          </a:xfrm>
          <a:prstGeom prst="rect">
            <a:avLst/>
          </a:prstGeom>
          <a:noFill/>
        </p:spPr>
      </p:pic>
      <p:grpSp>
        <p:nvGrpSpPr>
          <p:cNvPr id="43" name="Organization Chart 40"/>
          <p:cNvGrpSpPr>
            <a:grpSpLocks noChangeAspect="1"/>
          </p:cNvGrpSpPr>
          <p:nvPr/>
        </p:nvGrpSpPr>
        <p:grpSpPr bwMode="auto">
          <a:xfrm>
            <a:off x="4943448" y="5491678"/>
            <a:ext cx="1729039" cy="648072"/>
            <a:chOff x="3193" y="2224"/>
            <a:chExt cx="626" cy="288"/>
          </a:xfrm>
        </p:grpSpPr>
        <p:sp>
          <p:nvSpPr>
            <p:cNvPr id="44" name="_s13353"/>
            <p:cNvSpPr>
              <a:spLocks noChangeArrowheads="1"/>
            </p:cNvSpPr>
            <p:nvPr/>
          </p:nvSpPr>
          <p:spPr bwMode="auto">
            <a:xfrm>
              <a:off x="3193" y="2224"/>
              <a:ext cx="626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s-IS" sz="1600" dirty="0">
                  <a:hlinkClick r:id="rId6"/>
                </a:rPr>
                <a:t>Sérnámsbraut</a:t>
              </a:r>
              <a:endParaRPr lang="is-IS" sz="1600" dirty="0"/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2575628" y="1247356"/>
            <a:ext cx="2123326" cy="700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 err="1">
                <a:solidFill>
                  <a:schemeClr val="tx1"/>
                </a:solidFill>
                <a:hlinkClick r:id="rId7"/>
              </a:rPr>
              <a:t>Heilbrigðis</a:t>
            </a:r>
            <a:r>
              <a:rPr lang="en-US" sz="2000" b="1" dirty="0">
                <a:solidFill>
                  <a:schemeClr val="tx1"/>
                </a:solidFill>
                <a:hlinkClick r:id="rId7"/>
              </a:rPr>
              <a:t>-</a:t>
            </a:r>
          </a:p>
          <a:p>
            <a:pPr lvl="0" algn="ctr"/>
            <a:r>
              <a:rPr lang="en-US" sz="2000" b="1" dirty="0" err="1">
                <a:solidFill>
                  <a:schemeClr val="tx1"/>
                </a:solidFill>
                <a:hlinkClick r:id="rId7"/>
              </a:rPr>
              <a:t>skólinn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795125" y="2850537"/>
            <a:ext cx="1788502" cy="656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8"/>
              </a:rPr>
              <a:t>Lyfjatæknabraut</a:t>
            </a:r>
            <a:endParaRPr lang="en-US" sz="1600" dirty="0"/>
          </a:p>
        </p:txBody>
      </p:sp>
      <p:sp>
        <p:nvSpPr>
          <p:cNvPr id="31" name="Rounded Rectangle 30"/>
          <p:cNvSpPr/>
          <p:nvPr/>
        </p:nvSpPr>
        <p:spPr>
          <a:xfrm>
            <a:off x="3808992" y="2084003"/>
            <a:ext cx="1788502" cy="6840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9"/>
              </a:rPr>
              <a:t>Heilbrigðisritara</a:t>
            </a:r>
            <a:endParaRPr lang="en-US" sz="1600" dirty="0">
              <a:hlinkClick r:id="rId9"/>
            </a:endParaRPr>
          </a:p>
          <a:p>
            <a:pPr lvl="0" algn="ctr"/>
            <a:r>
              <a:rPr lang="en-US" sz="1600" dirty="0" err="1">
                <a:hlinkClick r:id="rId9"/>
              </a:rPr>
              <a:t>braut</a:t>
            </a:r>
            <a:endParaRPr lang="en-US" sz="1600" dirty="0"/>
          </a:p>
        </p:txBody>
      </p:sp>
      <p:sp>
        <p:nvSpPr>
          <p:cNvPr id="32" name="Rounded Rectangle 31"/>
          <p:cNvSpPr/>
          <p:nvPr/>
        </p:nvSpPr>
        <p:spPr>
          <a:xfrm>
            <a:off x="3803842" y="3594572"/>
            <a:ext cx="1788502" cy="6430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10"/>
              </a:rPr>
              <a:t>Heilsunuddbraut</a:t>
            </a:r>
            <a:endParaRPr lang="en-US" sz="1600" dirty="0"/>
          </a:p>
        </p:txBody>
      </p:sp>
      <p:sp>
        <p:nvSpPr>
          <p:cNvPr id="41" name="Rounded Rectangle 40"/>
          <p:cNvSpPr/>
          <p:nvPr/>
        </p:nvSpPr>
        <p:spPr>
          <a:xfrm>
            <a:off x="1466793" y="3594572"/>
            <a:ext cx="178850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11"/>
              </a:rPr>
              <a:t>Sjúkraliðabraut</a:t>
            </a:r>
            <a:endParaRPr lang="en-US" sz="1600" dirty="0"/>
          </a:p>
        </p:txBody>
      </p:sp>
      <p:sp>
        <p:nvSpPr>
          <p:cNvPr id="42" name="Rounded Rectangle 41"/>
          <p:cNvSpPr/>
          <p:nvPr/>
        </p:nvSpPr>
        <p:spPr>
          <a:xfrm>
            <a:off x="1467561" y="4386532"/>
            <a:ext cx="1795470" cy="6434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12"/>
              </a:rPr>
              <a:t>Sótthreinsitæknir</a:t>
            </a:r>
            <a:endParaRPr lang="en-US" sz="1600" dirty="0"/>
          </a:p>
        </p:txBody>
      </p:sp>
      <p:sp>
        <p:nvSpPr>
          <p:cNvPr id="46" name="Rounded Rectangle 45"/>
          <p:cNvSpPr/>
          <p:nvPr/>
        </p:nvSpPr>
        <p:spPr>
          <a:xfrm>
            <a:off x="6888089" y="1226516"/>
            <a:ext cx="2134529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  <a:hlinkClick r:id="rId13"/>
              </a:rPr>
              <a:t>Bók</a:t>
            </a:r>
            <a:r>
              <a:rPr lang="en-US" sz="2000" b="1" dirty="0">
                <a:solidFill>
                  <a:schemeClr val="tx1"/>
                </a:solidFill>
                <a:hlinkClick r:id="rId13"/>
              </a:rPr>
              <a:t>- og </a:t>
            </a:r>
            <a:r>
              <a:rPr lang="en-US" sz="2000" b="1" dirty="0" err="1">
                <a:solidFill>
                  <a:schemeClr val="tx1"/>
                </a:solidFill>
                <a:hlinkClick r:id="rId13"/>
              </a:rPr>
              <a:t>starfsnám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5844941" y="2091131"/>
            <a:ext cx="180020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s-IS" sz="1600" dirty="0">
              <a:solidFill>
                <a:schemeClr val="tx1"/>
              </a:solidFill>
              <a:latin typeface="Arial" charset="0"/>
              <a:hlinkClick r:id="rId14"/>
            </a:endParaRPr>
          </a:p>
          <a:p>
            <a:pPr lvl="0" algn="ctr"/>
            <a:r>
              <a:rPr lang="is-IS" sz="1600" dirty="0">
                <a:solidFill>
                  <a:schemeClr val="tx1"/>
                </a:solidFill>
                <a:hlinkClick r:id="rId15"/>
              </a:rPr>
              <a:t>Félagsfræða </a:t>
            </a:r>
          </a:p>
          <a:p>
            <a:pPr lvl="0" algn="ctr"/>
            <a:r>
              <a:rPr lang="is-IS" sz="1600" dirty="0">
                <a:solidFill>
                  <a:schemeClr val="tx1"/>
                </a:solidFill>
                <a:hlinkClick r:id="rId15"/>
              </a:rPr>
              <a:t>braut</a:t>
            </a:r>
            <a:endParaRPr lang="is-IS" sz="1600" dirty="0">
              <a:solidFill>
                <a:schemeClr val="tx1"/>
              </a:solidFill>
            </a:endParaRPr>
          </a:p>
          <a:p>
            <a:pPr lvl="0" algn="ctr"/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5844941" y="2811211"/>
            <a:ext cx="180020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s-IS" sz="1600" dirty="0">
              <a:solidFill>
                <a:schemeClr val="tx1"/>
              </a:solidFill>
              <a:latin typeface="Arial" charset="0"/>
              <a:hlinkClick r:id="rId16"/>
            </a:endParaRPr>
          </a:p>
          <a:p>
            <a:pPr algn="ctr"/>
            <a:r>
              <a:rPr lang="is-IS" sz="1600" dirty="0">
                <a:solidFill>
                  <a:schemeClr val="tx1"/>
                </a:solidFill>
                <a:hlinkClick r:id="rId17"/>
              </a:rPr>
              <a:t>Náttúrufræði</a:t>
            </a:r>
          </a:p>
          <a:p>
            <a:pPr algn="ctr"/>
            <a:r>
              <a:rPr lang="is-IS" sz="1600" dirty="0">
                <a:solidFill>
                  <a:schemeClr val="tx1"/>
                </a:solidFill>
                <a:hlinkClick r:id="rId17"/>
              </a:rPr>
              <a:t>braut</a:t>
            </a:r>
            <a:endParaRPr lang="is-I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5847443" y="3531291"/>
            <a:ext cx="180020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hlinkClick r:id="rId18"/>
              </a:rPr>
              <a:t>Hugvísinda- og málabraut</a:t>
            </a:r>
            <a:endParaRPr lang="is-IS" sz="1600" dirty="0">
              <a:solidFill>
                <a:schemeClr val="tx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8235841" y="3609791"/>
            <a:ext cx="180020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solidFill>
                  <a:schemeClr val="tx1"/>
                </a:solidFill>
                <a:hlinkClick r:id="rId19"/>
              </a:rPr>
              <a:t>Viðskipta- og </a:t>
            </a:r>
          </a:p>
          <a:p>
            <a:pPr algn="ctr"/>
            <a:r>
              <a:rPr lang="is-IS" sz="1600" dirty="0">
                <a:solidFill>
                  <a:schemeClr val="tx1"/>
                </a:solidFill>
                <a:hlinkClick r:id="rId19"/>
              </a:rPr>
              <a:t>hagfræðibraut</a:t>
            </a:r>
            <a:endParaRPr lang="is-IS" sz="1600" dirty="0">
              <a:solidFill>
                <a:schemeClr val="tx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8246555" y="4368143"/>
            <a:ext cx="1786984" cy="640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hlinkClick r:id="rId20"/>
              </a:rPr>
              <a:t>Almenn námsbraut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8235842" y="2102395"/>
            <a:ext cx="1735907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s-IS" sz="1600" dirty="0">
              <a:solidFill>
                <a:schemeClr val="tx1"/>
              </a:solidFill>
              <a:latin typeface="Arial" charset="0"/>
              <a:hlinkClick r:id="rId14"/>
            </a:endParaRPr>
          </a:p>
          <a:p>
            <a:pPr algn="ctr"/>
            <a:r>
              <a:rPr lang="is-IS" sz="1600" dirty="0">
                <a:solidFill>
                  <a:schemeClr val="tx1"/>
                </a:solidFill>
                <a:hlinkClick r:id="rId21"/>
              </a:rPr>
              <a:t>Nýsköpunar- og listabraut</a:t>
            </a:r>
            <a:endParaRPr lang="is-IS" sz="1600" dirty="0">
              <a:solidFill>
                <a:schemeClr val="tx1"/>
              </a:solidFill>
            </a:endParaRPr>
          </a:p>
          <a:p>
            <a:pPr lvl="0" algn="ctr"/>
            <a:endParaRPr lang="en-US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3441536" y="1971827"/>
            <a:ext cx="16614" cy="27565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824191" y="1946596"/>
            <a:ext cx="0" cy="1862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803843" y="4341255"/>
            <a:ext cx="1788981" cy="692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22"/>
              </a:rPr>
              <a:t>Tanntæknabraut</a:t>
            </a:r>
            <a:endParaRPr lang="en-US" sz="1600" dirty="0"/>
          </a:p>
        </p:txBody>
      </p:sp>
      <p:sp>
        <p:nvSpPr>
          <p:cNvPr id="59" name="Rounded Rectangle 58"/>
          <p:cNvSpPr/>
          <p:nvPr/>
        </p:nvSpPr>
        <p:spPr>
          <a:xfrm>
            <a:off x="1470746" y="2846838"/>
            <a:ext cx="1772564" cy="663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23"/>
              </a:rPr>
              <a:t>Læknaritarabraut</a:t>
            </a:r>
            <a:endParaRPr lang="en-US" sz="1600" dirty="0"/>
          </a:p>
        </p:txBody>
      </p:sp>
      <p:cxnSp>
        <p:nvCxnSpPr>
          <p:cNvPr id="63" name="Straight Connector 62"/>
          <p:cNvCxnSpPr>
            <a:stCxn id="28" idx="2"/>
          </p:cNvCxnSpPr>
          <p:nvPr/>
        </p:nvCxnSpPr>
        <p:spPr>
          <a:xfrm flipH="1">
            <a:off x="3609027" y="1948301"/>
            <a:ext cx="28264" cy="2769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Organization Chart 40"/>
          <p:cNvGrpSpPr>
            <a:grpSpLocks noChangeAspect="1"/>
          </p:cNvGrpSpPr>
          <p:nvPr/>
        </p:nvGrpSpPr>
        <p:grpSpPr bwMode="auto">
          <a:xfrm>
            <a:off x="7096035" y="5487192"/>
            <a:ext cx="1800200" cy="648072"/>
            <a:chOff x="3199" y="2245"/>
            <a:chExt cx="626" cy="288"/>
          </a:xfrm>
        </p:grpSpPr>
        <p:sp>
          <p:nvSpPr>
            <p:cNvPr id="91" name="_s13353"/>
            <p:cNvSpPr>
              <a:spLocks noChangeArrowheads="1"/>
            </p:cNvSpPr>
            <p:nvPr/>
          </p:nvSpPr>
          <p:spPr bwMode="auto">
            <a:xfrm>
              <a:off x="3199" y="2245"/>
              <a:ext cx="626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s-IS" sz="1600" dirty="0">
                  <a:hlinkClick r:id="rId24"/>
                </a:rPr>
                <a:t>Afreksíþróttalína</a:t>
              </a:r>
              <a:endParaRPr lang="is-IS" sz="1600" dirty="0"/>
            </a:p>
          </p:txBody>
        </p:sp>
      </p:grpSp>
      <p:sp>
        <p:nvSpPr>
          <p:cNvPr id="58" name="_s13325"/>
          <p:cNvSpPr>
            <a:spLocks noChangeArrowheads="1"/>
          </p:cNvSpPr>
          <p:nvPr/>
        </p:nvSpPr>
        <p:spPr bwMode="auto">
          <a:xfrm>
            <a:off x="2719700" y="5491678"/>
            <a:ext cx="1800200" cy="64807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hlinkClick r:id="rId25"/>
              </a:rPr>
              <a:t>Viðbótarnám til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hlinkClick r:id="rId25"/>
              </a:rPr>
              <a:t>stúdentsprófs</a:t>
            </a:r>
            <a:endParaRPr lang="is-IS" sz="1600" dirty="0"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38884" y="750347"/>
            <a:ext cx="2176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26"/>
              </a:rPr>
              <a:t>Inntökuskilyrði</a:t>
            </a:r>
            <a:endParaRPr lang="is-IS" i="1" dirty="0"/>
          </a:p>
        </p:txBody>
      </p:sp>
      <p:sp>
        <p:nvSpPr>
          <p:cNvPr id="61" name="Rounded Rectangle 60"/>
          <p:cNvSpPr/>
          <p:nvPr/>
        </p:nvSpPr>
        <p:spPr>
          <a:xfrm>
            <a:off x="1474417" y="2071342"/>
            <a:ext cx="178850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27"/>
              </a:rPr>
              <a:t>Grunnnám</a:t>
            </a:r>
            <a:r>
              <a:rPr lang="en-US" sz="1600" dirty="0">
                <a:hlinkClick r:id="rId27"/>
              </a:rPr>
              <a:t> </a:t>
            </a:r>
            <a:r>
              <a:rPr lang="en-US" sz="1600" dirty="0" err="1">
                <a:hlinkClick r:id="rId27"/>
              </a:rPr>
              <a:t>heilbrigðisgreina</a:t>
            </a:r>
            <a:endParaRPr lang="en-US" sz="1600" dirty="0"/>
          </a:p>
        </p:txBody>
      </p:sp>
      <p:sp>
        <p:nvSpPr>
          <p:cNvPr id="53" name="Rounded Rectangle 52"/>
          <p:cNvSpPr/>
          <p:nvPr/>
        </p:nvSpPr>
        <p:spPr>
          <a:xfrm>
            <a:off x="8171549" y="2864147"/>
            <a:ext cx="180020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hlinkClick r:id="rId28"/>
              </a:rPr>
              <a:t>Íþrótta- og heilbrigðisbraut</a:t>
            </a:r>
            <a:endParaRPr lang="is-IS" sz="1600" dirty="0">
              <a:solidFill>
                <a:schemeClr val="tx1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8058794" y="1946596"/>
            <a:ext cx="3456" cy="2671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31" idx="1"/>
          </p:cNvCxnSpPr>
          <p:nvPr/>
        </p:nvCxnSpPr>
        <p:spPr>
          <a:xfrm>
            <a:off x="3631585" y="2425059"/>
            <a:ext cx="177407" cy="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631267" y="3188183"/>
            <a:ext cx="177407" cy="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3783667" y="3340583"/>
            <a:ext cx="177407" cy="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32" idx="1"/>
          </p:cNvCxnSpPr>
          <p:nvPr/>
        </p:nvCxnSpPr>
        <p:spPr>
          <a:xfrm>
            <a:off x="3619800" y="3916106"/>
            <a:ext cx="18404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3599625" y="4718279"/>
            <a:ext cx="18404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3263444" y="2426086"/>
            <a:ext cx="1780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H="1">
            <a:off x="3263444" y="3188183"/>
            <a:ext cx="1780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>
            <a:off x="3248815" y="3915697"/>
            <a:ext cx="178264" cy="4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H="1">
            <a:off x="3271737" y="4709309"/>
            <a:ext cx="178264" cy="4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H="1">
            <a:off x="7646099" y="2425059"/>
            <a:ext cx="1780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>
            <a:off x="7646099" y="3104964"/>
            <a:ext cx="1780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flipH="1">
            <a:off x="7646099" y="3809073"/>
            <a:ext cx="1780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3783985" y="2577459"/>
            <a:ext cx="177407" cy="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8076019" y="2425059"/>
            <a:ext cx="177407" cy="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8070007" y="3104964"/>
            <a:ext cx="177407" cy="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85013" y="3808091"/>
            <a:ext cx="177407" cy="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8061391" y="4614596"/>
            <a:ext cx="177407" cy="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425222" y="665440"/>
            <a:ext cx="1247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s-IS" dirty="0"/>
              <a:t>Áfangakerfi</a:t>
            </a:r>
          </a:p>
        </p:txBody>
      </p:sp>
    </p:spTree>
    <p:extLst>
      <p:ext uri="{BB962C8B-B14F-4D97-AF65-F5344CB8AC3E}">
        <p14:creationId xmlns:p14="http://schemas.microsoft.com/office/powerpoint/2010/main" val="260978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930400" y="185271"/>
            <a:ext cx="8229600" cy="96536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hlinkClick r:id="rId2"/>
              </a:rPr>
              <a:t>            </a:t>
            </a:r>
            <a:br>
              <a:rPr lang="en-US" dirty="0">
                <a:hlinkClick r:id="rId2"/>
              </a:rPr>
            </a:br>
            <a:r>
              <a:rPr lang="en-US" sz="4800" dirty="0" err="1">
                <a:hlinkClick r:id="rId3"/>
              </a:rPr>
              <a:t>Kvennaskólinn</a:t>
            </a:r>
            <a:r>
              <a:rPr lang="en-US" sz="4800" dirty="0">
                <a:hlinkClick r:id="rId3"/>
              </a:rPr>
              <a:t> í Reykjavík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</p:nvPr>
        </p:nvGraphicFramePr>
        <p:xfrm>
          <a:off x="1537002" y="2077804"/>
          <a:ext cx="8829964" cy="4243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0532-67F1-41C7-B2C7-3D9BE962D18A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5295" y="538041"/>
            <a:ext cx="2248741" cy="650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Arrow Connector 7"/>
          <p:cNvCxnSpPr/>
          <p:nvPr/>
        </p:nvCxnSpPr>
        <p:spPr>
          <a:xfrm flipH="1">
            <a:off x="3732737" y="3537263"/>
            <a:ext cx="223224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964986" y="3537263"/>
            <a:ext cx="237626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964986" y="3537263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097281" y="1244889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10"/>
              </a:rPr>
              <a:t>Inntökuskilyrði</a:t>
            </a:r>
            <a:endParaRPr lang="is-I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338389" y="1288313"/>
            <a:ext cx="122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Bekkjakerfi</a:t>
            </a:r>
          </a:p>
        </p:txBody>
      </p:sp>
    </p:spTree>
    <p:extLst>
      <p:ext uri="{BB962C8B-B14F-4D97-AF65-F5344CB8AC3E}">
        <p14:creationId xmlns:p14="http://schemas.microsoft.com/office/powerpoint/2010/main" val="4031117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44382" y="2135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s-IS" dirty="0">
                <a:hlinkClick r:id="rId3"/>
              </a:rPr>
              <a:t>Menntaskólinn í Kópavogi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7C85-793C-430D-9545-C6CB5A2D3959}" type="slidenum">
              <a:rPr lang="en-US" b="1" smtClean="0"/>
              <a:pPr/>
              <a:t>18</a:t>
            </a:fld>
            <a:endParaRPr lang="en-US" b="1"/>
          </a:p>
        </p:txBody>
      </p:sp>
      <p:pic>
        <p:nvPicPr>
          <p:cNvPr id="7173" name="Picture 5" descr="Toppur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5162" y="367343"/>
            <a:ext cx="1036637" cy="1095375"/>
          </a:xfrm>
          <a:prstGeom prst="rect">
            <a:avLst/>
          </a:prstGeom>
          <a:noFill/>
        </p:spPr>
      </p:pic>
      <p:sp>
        <p:nvSpPr>
          <p:cNvPr id="9" name="Rounded Rectangle 8"/>
          <p:cNvSpPr/>
          <p:nvPr/>
        </p:nvSpPr>
        <p:spPr>
          <a:xfrm>
            <a:off x="2112143" y="1659487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b="1" dirty="0" err="1">
                <a:hlinkClick r:id="rId5"/>
              </a:rPr>
              <a:t>Starfsmenntun</a:t>
            </a:r>
            <a:endParaRPr lang="en-US" sz="24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2304305" y="2606717"/>
            <a:ext cx="184169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hlinkClick r:id="rId6"/>
              </a:rPr>
              <a:t>Grunnám í matvæla- og ferðagreinum</a:t>
            </a:r>
            <a:r>
              <a:rPr lang="nn-NO" sz="1400" dirty="0">
                <a:solidFill>
                  <a:schemeClr val="tx1"/>
                </a:solidFill>
              </a:rPr>
              <a:t>*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340321" y="3409931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7"/>
              </a:rPr>
              <a:t>Bakaraiðn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651403" y="3395720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8"/>
              </a:rPr>
              <a:t>Framreiðsla</a:t>
            </a:r>
            <a:endParaRPr lang="en-US" dirty="0"/>
          </a:p>
          <a:p>
            <a:pPr lvl="0" algn="ctr"/>
            <a:r>
              <a:rPr lang="en-US" sz="1400" dirty="0" err="1"/>
              <a:t>þjónn</a:t>
            </a:r>
            <a:endParaRPr lang="en-US" sz="1400" dirty="0"/>
          </a:p>
        </p:txBody>
      </p:sp>
      <p:sp>
        <p:nvSpPr>
          <p:cNvPr id="14" name="Rounded Rectangle 13"/>
          <p:cNvSpPr/>
          <p:nvPr/>
        </p:nvSpPr>
        <p:spPr>
          <a:xfrm>
            <a:off x="1333793" y="4213145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9"/>
              </a:rPr>
              <a:t>Kjötiðn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651403" y="4216152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0"/>
              </a:rPr>
              <a:t>Matreiðsla</a:t>
            </a:r>
            <a:endParaRPr lang="en-US" sz="1200" dirty="0"/>
          </a:p>
          <a:p>
            <a:pPr lvl="0" algn="ctr"/>
            <a:r>
              <a:rPr lang="en-US" sz="1400" dirty="0" err="1"/>
              <a:t>kokkur</a:t>
            </a:r>
            <a:endParaRPr lang="en-US" sz="2000" dirty="0"/>
          </a:p>
        </p:txBody>
      </p:sp>
      <p:sp>
        <p:nvSpPr>
          <p:cNvPr id="16" name="Rounded Rectangle 15"/>
          <p:cNvSpPr/>
          <p:nvPr/>
        </p:nvSpPr>
        <p:spPr>
          <a:xfrm>
            <a:off x="6878073" y="1663099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solidFill>
                  <a:schemeClr val="tx1"/>
                </a:solidFill>
                <a:hlinkClick r:id="rId11"/>
              </a:rPr>
              <a:t>B</a:t>
            </a:r>
            <a:r>
              <a:rPr lang="is-IS" sz="2400" b="1" dirty="0">
                <a:solidFill>
                  <a:schemeClr val="tx1"/>
                </a:solidFill>
                <a:hlinkClick r:id="rId12"/>
              </a:rPr>
              <a:t>óknám</a:t>
            </a:r>
            <a:endParaRPr lang="is-IS" sz="2400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544272" y="4143625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500" dirty="0">
                <a:hlinkClick r:id="rId13"/>
              </a:rPr>
              <a:t>Framhaldsskóla</a:t>
            </a:r>
          </a:p>
          <a:p>
            <a:pPr lvl="0" algn="ctr"/>
            <a:r>
              <a:rPr lang="nn-NO" sz="1500" dirty="0">
                <a:hlinkClick r:id="rId13"/>
              </a:rPr>
              <a:t>braut</a:t>
            </a:r>
            <a:endParaRPr lang="en-US" sz="1500" dirty="0"/>
          </a:p>
        </p:txBody>
      </p:sp>
      <p:sp>
        <p:nvSpPr>
          <p:cNvPr id="20" name="Rounded Rectangle 19"/>
          <p:cNvSpPr/>
          <p:nvPr/>
        </p:nvSpPr>
        <p:spPr>
          <a:xfrm>
            <a:off x="8544272" y="3361536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14"/>
              </a:rPr>
              <a:t>Raungreina</a:t>
            </a:r>
            <a:endParaRPr lang="en-US" sz="1600" dirty="0">
              <a:hlinkClick r:id="rId14"/>
            </a:endParaRPr>
          </a:p>
          <a:p>
            <a:pPr lvl="0" algn="ctr"/>
            <a:r>
              <a:rPr lang="en-US" sz="1600" dirty="0" err="1">
                <a:hlinkClick r:id="rId14"/>
              </a:rPr>
              <a:t>braut</a:t>
            </a:r>
            <a:endParaRPr lang="en-US" sz="1600" dirty="0"/>
          </a:p>
        </p:txBody>
      </p:sp>
      <p:sp>
        <p:nvSpPr>
          <p:cNvPr id="21" name="Rounded Rectangle 20"/>
          <p:cNvSpPr/>
          <p:nvPr/>
        </p:nvSpPr>
        <p:spPr>
          <a:xfrm>
            <a:off x="5873150" y="2606717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15"/>
              </a:rPr>
              <a:t>Viðskipta </a:t>
            </a:r>
          </a:p>
          <a:p>
            <a:pPr algn="ctr"/>
            <a:r>
              <a:rPr lang="is-IS" sz="1600" dirty="0">
                <a:hlinkClick r:id="rId15"/>
              </a:rPr>
              <a:t>braut</a:t>
            </a:r>
            <a:endParaRPr lang="en-US" sz="1600" dirty="0"/>
          </a:p>
        </p:txBody>
      </p:sp>
      <p:sp>
        <p:nvSpPr>
          <p:cNvPr id="23" name="Rounded Rectangle 22"/>
          <p:cNvSpPr/>
          <p:nvPr/>
        </p:nvSpPr>
        <p:spPr>
          <a:xfrm>
            <a:off x="8544272" y="2589204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16"/>
              </a:rPr>
              <a:t>Félagsgreina</a:t>
            </a:r>
            <a:endParaRPr lang="en-US" sz="1600" dirty="0">
              <a:hlinkClick r:id="rId16"/>
            </a:endParaRPr>
          </a:p>
          <a:p>
            <a:pPr lvl="0" algn="ctr"/>
            <a:r>
              <a:rPr lang="en-US" sz="1600" dirty="0" err="1">
                <a:hlinkClick r:id="rId16"/>
              </a:rPr>
              <a:t>braut</a:t>
            </a:r>
            <a:endParaRPr lang="en-US" sz="1600" dirty="0"/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7752183" y="2537795"/>
            <a:ext cx="1" cy="1177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8184232" y="2537795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2469069" y="5461940"/>
            <a:ext cx="1512168" cy="720080"/>
            <a:chOff x="0" y="547216"/>
            <a:chExt cx="3192016" cy="297033"/>
          </a:xfrm>
        </p:grpSpPr>
        <p:sp>
          <p:nvSpPr>
            <p:cNvPr id="61" name="Rounded Rectangle 60"/>
            <p:cNvSpPr/>
            <p:nvPr/>
          </p:nvSpPr>
          <p:spPr>
            <a:xfrm>
              <a:off x="0" y="547216"/>
              <a:ext cx="3192016" cy="29703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Rounded Rectangle 4"/>
            <p:cNvSpPr/>
            <p:nvPr/>
          </p:nvSpPr>
          <p:spPr>
            <a:xfrm>
              <a:off x="14500" y="561716"/>
              <a:ext cx="3163016" cy="268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err="1">
                  <a:hlinkClick r:id="rId17"/>
                </a:rPr>
                <a:t>Viðbótarnám</a:t>
              </a:r>
              <a:r>
                <a:rPr lang="en-US" sz="1600" dirty="0">
                  <a:hlinkClick r:id="rId17"/>
                </a:rPr>
                <a:t> </a:t>
              </a:r>
              <a:r>
                <a:rPr lang="en-US" sz="1600" dirty="0" err="1">
                  <a:hlinkClick r:id="rId17"/>
                </a:rPr>
                <a:t>til</a:t>
              </a:r>
              <a:r>
                <a:rPr lang="en-US" sz="1600" dirty="0">
                  <a:hlinkClick r:id="rId17"/>
                </a:rPr>
                <a:t> </a:t>
              </a:r>
              <a:r>
                <a:rPr lang="en-US" sz="1600" dirty="0" err="1">
                  <a:hlinkClick r:id="rId17"/>
                </a:rPr>
                <a:t>stúdentsprófs</a:t>
              </a:r>
              <a:endParaRPr lang="en-US" sz="1600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9696400" y="833914"/>
            <a:ext cx="1800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000" i="1" dirty="0"/>
              <a:t>Inntökuskilyrði námsbrauta má finna í upplýsingum um brautirnar sjálfar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5873150" y="3395720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hlinkClick r:id="rId18"/>
              </a:rPr>
              <a:t>Opin braut</a:t>
            </a:r>
            <a:endParaRPr lang="is-IS" sz="14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4739" y="6100330"/>
            <a:ext cx="32966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*</a:t>
            </a:r>
            <a:r>
              <a:rPr lang="is-IS" sz="1100" dirty="0"/>
              <a:t>nemendur </a:t>
            </a:r>
            <a:r>
              <a:rPr lang="is-IS" sz="1100" dirty="0" err="1"/>
              <a:t>úr</a:t>
            </a:r>
            <a:r>
              <a:rPr lang="is-IS" sz="1100" dirty="0"/>
              <a:t> 10.bekk geta aðeins innritast í grunnnámið annað er samningsbundið iðnnám sem hefst á vinnustað</a:t>
            </a:r>
          </a:p>
          <a:p>
            <a:endParaRPr lang="is-IS" sz="1100" dirty="0"/>
          </a:p>
        </p:txBody>
      </p:sp>
      <p:sp>
        <p:nvSpPr>
          <p:cNvPr id="52" name="Rounded Rectangle 51"/>
          <p:cNvSpPr/>
          <p:nvPr/>
        </p:nvSpPr>
        <p:spPr>
          <a:xfrm>
            <a:off x="7385318" y="5461940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500" dirty="0">
                <a:hlinkClick r:id="rId19"/>
              </a:rPr>
              <a:t>Starfsbraut einhverfra</a:t>
            </a:r>
            <a:endParaRPr lang="en-US" sz="1500" dirty="0"/>
          </a:p>
        </p:txBody>
      </p:sp>
      <p:cxnSp>
        <p:nvCxnSpPr>
          <p:cNvPr id="7178" name="Straight Arrow Connector 7177"/>
          <p:cNvCxnSpPr/>
          <p:nvPr/>
        </p:nvCxnSpPr>
        <p:spPr>
          <a:xfrm flipH="1">
            <a:off x="7454685" y="2966757"/>
            <a:ext cx="2974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>
            <a:off x="7454684" y="3721325"/>
            <a:ext cx="2974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0" name="Straight Arrow Connector 7179"/>
          <p:cNvCxnSpPr/>
          <p:nvPr/>
        </p:nvCxnSpPr>
        <p:spPr>
          <a:xfrm flipV="1">
            <a:off x="8184232" y="2940909"/>
            <a:ext cx="246846" cy="8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8184231" y="3706164"/>
            <a:ext cx="246846" cy="8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8184232" y="4479756"/>
            <a:ext cx="246846" cy="8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4" name="Straight Arrow Connector 7183"/>
          <p:cNvCxnSpPr>
            <a:endCxn id="13" idx="1"/>
          </p:cNvCxnSpPr>
          <p:nvPr/>
        </p:nvCxnSpPr>
        <p:spPr>
          <a:xfrm>
            <a:off x="3409627" y="3755760"/>
            <a:ext cx="2417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3409627" y="4560274"/>
            <a:ext cx="2417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8" name="Straight Arrow Connector 7187"/>
          <p:cNvCxnSpPr>
            <a:endCxn id="12" idx="3"/>
          </p:cNvCxnSpPr>
          <p:nvPr/>
        </p:nvCxnSpPr>
        <p:spPr>
          <a:xfrm flipH="1">
            <a:off x="2852489" y="3769971"/>
            <a:ext cx="2417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>
            <a:off x="2845961" y="4560274"/>
            <a:ext cx="2417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1" name="Straight Connector 7190"/>
          <p:cNvCxnSpPr/>
          <p:nvPr/>
        </p:nvCxnSpPr>
        <p:spPr>
          <a:xfrm>
            <a:off x="3087737" y="3326797"/>
            <a:ext cx="6528" cy="1246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3403098" y="3299501"/>
            <a:ext cx="6528" cy="1246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777167" y="891245"/>
            <a:ext cx="1247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s-IS" dirty="0"/>
              <a:t>Áfangakerfi</a:t>
            </a:r>
          </a:p>
        </p:txBody>
      </p:sp>
    </p:spTree>
    <p:extLst>
      <p:ext uri="{BB962C8B-B14F-4D97-AF65-F5344CB8AC3E}">
        <p14:creationId xmlns:p14="http://schemas.microsoft.com/office/powerpoint/2010/main" val="256136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06" y="-57041"/>
            <a:ext cx="10972800" cy="1143000"/>
          </a:xfrm>
        </p:spPr>
        <p:txBody>
          <a:bodyPr/>
          <a:lstStyle/>
          <a:p>
            <a:pPr algn="ctr"/>
            <a:r>
              <a:rPr lang="is-IS" sz="4000" dirty="0"/>
              <a:t>          </a:t>
            </a:r>
            <a:r>
              <a:rPr lang="is-IS" sz="4000" dirty="0">
                <a:hlinkClick r:id="rId2"/>
              </a:rPr>
              <a:t>Menntaskólinn í Reykjavík</a:t>
            </a:r>
            <a:endParaRPr lang="is-I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C57B-4C9C-424D-986C-D3FA874B00AF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6" name="Organization Chart 4"/>
          <p:cNvGrpSpPr>
            <a:grpSpLocks noChangeAspect="1"/>
          </p:cNvGrpSpPr>
          <p:nvPr/>
        </p:nvGrpSpPr>
        <p:grpSpPr bwMode="auto">
          <a:xfrm>
            <a:off x="1919288" y="1344988"/>
            <a:ext cx="8291512" cy="3884212"/>
            <a:chOff x="272" y="946"/>
            <a:chExt cx="3669" cy="1209"/>
          </a:xfrm>
        </p:grpSpPr>
        <p:sp>
          <p:nvSpPr>
            <p:cNvPr id="13" name="_s32780"/>
            <p:cNvSpPr>
              <a:spLocks noChangeArrowheads="1"/>
            </p:cNvSpPr>
            <p:nvPr/>
          </p:nvSpPr>
          <p:spPr bwMode="auto">
            <a:xfrm>
              <a:off x="1610" y="946"/>
              <a:ext cx="964" cy="34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s-IS" b="1" dirty="0">
                  <a:latin typeface="Arial" charset="0"/>
                  <a:hlinkClick r:id="rId3"/>
                </a:rPr>
                <a:t>Námsbrautir</a:t>
              </a:r>
              <a:endParaRPr lang="is-IS" b="1" dirty="0">
                <a:latin typeface="Arial" charset="0"/>
              </a:endParaRPr>
            </a:p>
          </p:txBody>
        </p:sp>
        <p:sp>
          <p:nvSpPr>
            <p:cNvPr id="14" name="_s32781"/>
            <p:cNvSpPr>
              <a:spLocks noChangeArrowheads="1"/>
            </p:cNvSpPr>
            <p:nvPr/>
          </p:nvSpPr>
          <p:spPr bwMode="auto">
            <a:xfrm>
              <a:off x="739" y="143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s-IS" sz="1600" dirty="0">
                  <a:latin typeface="Arial" charset="0"/>
                  <a:hlinkClick r:id="rId4"/>
                </a:rPr>
                <a:t>Málabraut</a:t>
              </a:r>
              <a:endParaRPr lang="is-IS" sz="1600" dirty="0">
                <a:latin typeface="Arial" charset="0"/>
              </a:endParaRPr>
            </a:p>
          </p:txBody>
        </p:sp>
        <p:sp>
          <p:nvSpPr>
            <p:cNvPr id="15" name="_s32782"/>
            <p:cNvSpPr>
              <a:spLocks noChangeArrowheads="1"/>
            </p:cNvSpPr>
            <p:nvPr/>
          </p:nvSpPr>
          <p:spPr bwMode="auto">
            <a:xfrm>
              <a:off x="2609" y="143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s-IS" sz="1600" dirty="0">
                  <a:latin typeface="Arial" charset="0"/>
                  <a:hlinkClick r:id="rId5"/>
                </a:rPr>
                <a:t>Náttúrufræðibraut</a:t>
              </a:r>
              <a:endParaRPr lang="is-IS" sz="1600" dirty="0">
                <a:latin typeface="Arial" charset="0"/>
              </a:endParaRPr>
            </a:p>
          </p:txBody>
        </p:sp>
        <p:sp>
          <p:nvSpPr>
            <p:cNvPr id="16" name="_s32783"/>
            <p:cNvSpPr>
              <a:spLocks noChangeArrowheads="1"/>
            </p:cNvSpPr>
            <p:nvPr/>
          </p:nvSpPr>
          <p:spPr bwMode="auto">
            <a:xfrm>
              <a:off x="272" y="186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s-IS" sz="1600" dirty="0">
                  <a:latin typeface="Arial" charset="0"/>
                  <a:hlinkClick r:id="rId6"/>
                </a:rPr>
                <a:t>Fornmáladeild I</a:t>
              </a:r>
              <a:endParaRPr lang="is-IS" sz="1600" dirty="0">
                <a:latin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s-IS" sz="1600" dirty="0">
                  <a:latin typeface="Arial" charset="0"/>
                  <a:hlinkClick r:id="rId7"/>
                </a:rPr>
                <a:t>Fornmáladeild II</a:t>
              </a:r>
              <a:endParaRPr lang="is-IS" sz="1600" dirty="0">
                <a:latin typeface="Arial" charset="0"/>
              </a:endParaRPr>
            </a:p>
          </p:txBody>
        </p:sp>
        <p:sp>
          <p:nvSpPr>
            <p:cNvPr id="17" name="_s32784"/>
            <p:cNvSpPr>
              <a:spLocks noChangeArrowheads="1"/>
            </p:cNvSpPr>
            <p:nvPr/>
          </p:nvSpPr>
          <p:spPr bwMode="auto">
            <a:xfrm>
              <a:off x="1207" y="186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s-IS" sz="1600" dirty="0">
                  <a:latin typeface="Arial" charset="0"/>
                  <a:hlinkClick r:id="rId8"/>
                </a:rPr>
                <a:t>Nýmáladeild I</a:t>
              </a:r>
              <a:endParaRPr lang="is-IS" sz="1600" dirty="0">
                <a:latin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s-IS" sz="1600" dirty="0">
                  <a:latin typeface="Arial" charset="0"/>
                  <a:hlinkClick r:id="rId9"/>
                </a:rPr>
                <a:t>Nýmáladeild II</a:t>
              </a:r>
              <a:endParaRPr lang="is-IS" sz="1600" dirty="0">
                <a:latin typeface="Arial" charset="0"/>
              </a:endParaRPr>
            </a:p>
          </p:txBody>
        </p:sp>
        <p:sp>
          <p:nvSpPr>
            <p:cNvPr id="18" name="_s32785"/>
            <p:cNvSpPr>
              <a:spLocks noChangeArrowheads="1"/>
            </p:cNvSpPr>
            <p:nvPr/>
          </p:nvSpPr>
          <p:spPr bwMode="auto">
            <a:xfrm>
              <a:off x="2142" y="186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s-IS" sz="1600" dirty="0">
                  <a:latin typeface="Arial" charset="0"/>
                  <a:hlinkClick r:id="rId10"/>
                </a:rPr>
                <a:t>Eðlisfræðideild I</a:t>
              </a:r>
              <a:endParaRPr lang="is-IS" sz="1600" dirty="0">
                <a:latin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s-IS" sz="1600" dirty="0">
                  <a:latin typeface="Arial" charset="0"/>
                  <a:hlinkClick r:id="rId11"/>
                </a:rPr>
                <a:t>Eðlisfræðideild II</a:t>
              </a:r>
              <a:endParaRPr lang="is-IS" sz="1600" dirty="0">
                <a:latin typeface="Arial" charset="0"/>
              </a:endParaRPr>
            </a:p>
          </p:txBody>
        </p:sp>
        <p:sp>
          <p:nvSpPr>
            <p:cNvPr id="19" name="_s32786"/>
            <p:cNvSpPr>
              <a:spLocks noChangeArrowheads="1"/>
            </p:cNvSpPr>
            <p:nvPr/>
          </p:nvSpPr>
          <p:spPr bwMode="auto">
            <a:xfrm>
              <a:off x="3077" y="186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s-IS" sz="1600" dirty="0">
                  <a:latin typeface="Arial" charset="0"/>
                  <a:hlinkClick r:id="rId12"/>
                </a:rPr>
                <a:t>Náttúrufræðideild I</a:t>
              </a:r>
              <a:endParaRPr lang="is-IS" sz="1600" dirty="0">
                <a:latin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s-IS" sz="1600" dirty="0">
                  <a:latin typeface="Arial" charset="0"/>
                  <a:hlinkClick r:id="rId13"/>
                </a:rPr>
                <a:t>Náttúrufræðideild II</a:t>
              </a:r>
              <a:endParaRPr lang="is-IS" sz="1600" dirty="0">
                <a:latin typeface="Arial" charset="0"/>
              </a:endParaRPr>
            </a:p>
          </p:txBody>
        </p:sp>
      </p:grpSp>
      <p:pic>
        <p:nvPicPr>
          <p:cNvPr id="32787" name="Picture 19" descr="05gk_mr20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73114" y="323850"/>
            <a:ext cx="1392237" cy="1044575"/>
          </a:xfrm>
          <a:prstGeom prst="rect">
            <a:avLst/>
          </a:prstGeom>
          <a:noFill/>
        </p:spPr>
      </p:pic>
      <p:cxnSp>
        <p:nvCxnSpPr>
          <p:cNvPr id="21" name="Straight Arrow Connector 20"/>
          <p:cNvCxnSpPr>
            <a:stCxn id="13" idx="2"/>
          </p:cNvCxnSpPr>
          <p:nvPr/>
        </p:nvCxnSpPr>
        <p:spPr>
          <a:xfrm flipH="1">
            <a:off x="4943872" y="2440535"/>
            <a:ext cx="1088404" cy="772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3" idx="2"/>
          </p:cNvCxnSpPr>
          <p:nvPr/>
        </p:nvCxnSpPr>
        <p:spPr>
          <a:xfrm>
            <a:off x="6032276" y="2440535"/>
            <a:ext cx="1071836" cy="772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2"/>
          </p:cNvCxnSpPr>
          <p:nvPr/>
        </p:nvCxnSpPr>
        <p:spPr>
          <a:xfrm flipH="1">
            <a:off x="7200637" y="3834868"/>
            <a:ext cx="976269" cy="4080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5" idx="2"/>
          </p:cNvCxnSpPr>
          <p:nvPr/>
        </p:nvCxnSpPr>
        <p:spPr>
          <a:xfrm>
            <a:off x="8176906" y="3834868"/>
            <a:ext cx="976269" cy="354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19096" y="831413"/>
            <a:ext cx="1770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15"/>
              </a:rPr>
              <a:t>Inntökuskilyrði</a:t>
            </a:r>
            <a:endParaRPr lang="is-IS" i="1" dirty="0"/>
          </a:p>
        </p:txBody>
      </p:sp>
      <p:cxnSp>
        <p:nvCxnSpPr>
          <p:cNvPr id="24" name="Straight Arrow Connector 23"/>
          <p:cNvCxnSpPr>
            <a:stCxn id="14" idx="2"/>
          </p:cNvCxnSpPr>
          <p:nvPr/>
        </p:nvCxnSpPr>
        <p:spPr>
          <a:xfrm flipH="1">
            <a:off x="3075710" y="3834867"/>
            <a:ext cx="875214" cy="408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4" idx="2"/>
          </p:cNvCxnSpPr>
          <p:nvPr/>
        </p:nvCxnSpPr>
        <p:spPr>
          <a:xfrm>
            <a:off x="3950924" y="3834867"/>
            <a:ext cx="976269" cy="3542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72606" y="831413"/>
            <a:ext cx="122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Bekkjakerfi</a:t>
            </a:r>
          </a:p>
        </p:txBody>
      </p:sp>
    </p:spTree>
    <p:extLst>
      <p:ext uri="{BB962C8B-B14F-4D97-AF65-F5344CB8AC3E}">
        <p14:creationId xmlns:p14="http://schemas.microsoft.com/office/powerpoint/2010/main" val="2977401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12800" y="171161"/>
            <a:ext cx="10541000" cy="807893"/>
          </a:xfrm>
        </p:spPr>
        <p:txBody>
          <a:bodyPr/>
          <a:lstStyle/>
          <a:p>
            <a:pPr algn="ctr" eaLnBrk="1" hangingPunct="1"/>
            <a:r>
              <a:rPr lang="is-IS" b="1" dirty="0">
                <a:latin typeface="Comic Sans MS" pitchFamily="66" charset="0"/>
              </a:rPr>
              <a:t>Vefsíður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960582" y="831273"/>
            <a:ext cx="10631054" cy="5890204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b="1" dirty="0" err="1">
                <a:latin typeface="+mj-lt"/>
                <a:hlinkClick r:id="rId3"/>
              </a:rPr>
              <a:t>Menntamálastofnun</a:t>
            </a:r>
            <a:endParaRPr lang="en-US" sz="4000" b="1" dirty="0">
              <a:latin typeface="+mj-lt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4000" dirty="0">
              <a:latin typeface="+mj-lt"/>
            </a:endParaRPr>
          </a:p>
          <a:p>
            <a:pPr eaLnBrk="1" hangingPunct="1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b="1" dirty="0" err="1">
                <a:latin typeface="+mj-lt"/>
                <a:hlinkClick r:id="rId4"/>
              </a:rPr>
              <a:t>Menntagátt</a:t>
            </a:r>
            <a:r>
              <a:rPr lang="en-US" sz="4000" dirty="0">
                <a:latin typeface="+mj-lt"/>
              </a:rPr>
              <a:t> – </a:t>
            </a:r>
            <a:r>
              <a:rPr lang="en-US" sz="4000" dirty="0" err="1">
                <a:latin typeface="+mj-lt"/>
              </a:rPr>
              <a:t>innritunarsíða</a:t>
            </a:r>
            <a:r>
              <a:rPr lang="en-US" sz="4000" dirty="0">
                <a:latin typeface="+mj-lt"/>
              </a:rPr>
              <a:t> og </a:t>
            </a:r>
            <a:r>
              <a:rPr lang="en-US" sz="4000" dirty="0" err="1">
                <a:latin typeface="+mj-lt"/>
              </a:rPr>
              <a:t>upplýsingar</a:t>
            </a:r>
            <a:r>
              <a:rPr lang="en-US" sz="4000" dirty="0">
                <a:latin typeface="+mj-lt"/>
              </a:rPr>
              <a:t> um </a:t>
            </a:r>
            <a:r>
              <a:rPr lang="en-US" sz="4000" dirty="0" err="1">
                <a:latin typeface="+mj-lt"/>
              </a:rPr>
              <a:t>nám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að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loknum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grunnskóla</a:t>
            </a:r>
            <a:endParaRPr lang="en-US" sz="4000" dirty="0">
              <a:latin typeface="+mj-lt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4000" dirty="0">
              <a:latin typeface="+mj-lt"/>
            </a:endParaRP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sz="4000" b="1" dirty="0">
                <a:latin typeface="+mj-lt"/>
                <a:hlinkClick r:id="rId5"/>
              </a:rPr>
              <a:t>Bendill</a:t>
            </a:r>
            <a:r>
              <a:rPr lang="is-IS" sz="4000" dirty="0">
                <a:latin typeface="+mj-lt"/>
              </a:rPr>
              <a:t> – áhugakönnun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is-IS" sz="4000" dirty="0">
              <a:latin typeface="+mj-lt"/>
            </a:endParaRPr>
          </a:p>
          <a:p>
            <a:pPr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sz="4000" b="1" dirty="0">
                <a:latin typeface="+mj-lt"/>
                <a:hlinkClick r:id="rId6"/>
              </a:rPr>
              <a:t>Áttavitinn</a:t>
            </a:r>
            <a:r>
              <a:rPr lang="is-IS" sz="4000" dirty="0"/>
              <a:t> – </a:t>
            </a:r>
            <a:r>
              <a:rPr lang="is-IS" sz="4000" dirty="0">
                <a:latin typeface="+mj-lt"/>
              </a:rPr>
              <a:t>upplýsingar um framhaldsskóla og ýmislegt annað áhugavert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is-IS" sz="40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sz="4000" b="1" dirty="0">
                <a:latin typeface="+mj-lt"/>
                <a:hlinkClick r:id="rId7"/>
              </a:rPr>
              <a:t>Evrópusambandið</a:t>
            </a:r>
            <a:r>
              <a:rPr lang="is-IS" sz="4000" b="1" dirty="0"/>
              <a:t> </a:t>
            </a:r>
            <a:r>
              <a:rPr lang="is-IS" sz="4000" dirty="0"/>
              <a:t>– </a:t>
            </a:r>
            <a:r>
              <a:rPr lang="is-IS" sz="4000" dirty="0">
                <a:latin typeface="+mj-lt"/>
              </a:rPr>
              <a:t>upplýsingar um námsbrautir á Íslandi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endParaRPr lang="is-IS" sz="4000" dirty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endParaRPr lang="is-IS" sz="40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85FE-A928-473D-9405-1D4C53A2CFB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07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latin typeface="+mn-lt"/>
                <a:hlinkClick r:id="rId2"/>
              </a:rPr>
              <a:t>Menntaskóli í tónlist</a:t>
            </a:r>
            <a:endParaRPr lang="is-IS" dirty="0">
              <a:latin typeface="+mn-lt"/>
            </a:endParaRPr>
          </a:p>
        </p:txBody>
      </p:sp>
      <p:sp>
        <p:nvSpPr>
          <p:cNvPr id="3" name="AutoShape 2" descr="MyndaniÃ°urstaÃ°a fyrir menntaskÃ³li Ã­ tÃ³nli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s-I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765" y="270163"/>
            <a:ext cx="1210108" cy="121010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12396" y="1416318"/>
            <a:ext cx="1543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s-IS" i="1" dirty="0">
                <a:hlinkClick r:id="rId4"/>
              </a:rPr>
              <a:t>Inntökuskilyrði</a:t>
            </a:r>
            <a:endParaRPr lang="is-IS" i="1" dirty="0"/>
          </a:p>
        </p:txBody>
      </p:sp>
      <p:sp>
        <p:nvSpPr>
          <p:cNvPr id="7" name="_s32781"/>
          <p:cNvSpPr>
            <a:spLocks noChangeArrowheads="1"/>
          </p:cNvSpPr>
          <p:nvPr/>
        </p:nvSpPr>
        <p:spPr bwMode="auto">
          <a:xfrm>
            <a:off x="7324468" y="2740650"/>
            <a:ext cx="2109964" cy="10929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latin typeface="Arial" charset="0"/>
                <a:hlinkClick r:id="rId5"/>
              </a:rPr>
              <a:t>Tónlistarbraut B</a:t>
            </a:r>
            <a:endParaRPr lang="is-IS" sz="1600" dirty="0">
              <a:latin typeface="Arial" charset="0"/>
            </a:endParaRPr>
          </a:p>
        </p:txBody>
      </p:sp>
      <p:sp>
        <p:nvSpPr>
          <p:cNvPr id="8" name="_s32781"/>
          <p:cNvSpPr>
            <a:spLocks noChangeArrowheads="1"/>
          </p:cNvSpPr>
          <p:nvPr/>
        </p:nvSpPr>
        <p:spPr bwMode="auto">
          <a:xfrm>
            <a:off x="2720655" y="2740650"/>
            <a:ext cx="2109964" cy="109298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latin typeface="Arial" charset="0"/>
                <a:hlinkClick r:id="rId5"/>
              </a:rPr>
              <a:t>Tónlistarbraut A</a:t>
            </a:r>
            <a:endParaRPr lang="is-IS" sz="1600" dirty="0"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latin typeface="Arial" charset="0"/>
              </a:rPr>
              <a:t>Til stúdentsprófs</a:t>
            </a:r>
          </a:p>
        </p:txBody>
      </p:sp>
      <p:sp>
        <p:nvSpPr>
          <p:cNvPr id="9" name="_s32783"/>
          <p:cNvSpPr>
            <a:spLocks noChangeArrowheads="1"/>
          </p:cNvSpPr>
          <p:nvPr/>
        </p:nvSpPr>
        <p:spPr bwMode="auto">
          <a:xfrm>
            <a:off x="307975" y="4174836"/>
            <a:ext cx="1952539" cy="92527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latin typeface="Arial" charset="0"/>
                <a:hlinkClick r:id="rId6"/>
              </a:rPr>
              <a:t>Tónlistarbraut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latin typeface="Arial" charset="0"/>
                <a:hlinkClick r:id="rId6"/>
              </a:rPr>
              <a:t>klassísk</a:t>
            </a:r>
            <a:endParaRPr lang="is-IS" sz="1600" dirty="0">
              <a:latin typeface="Arial" charset="0"/>
            </a:endParaRPr>
          </a:p>
        </p:txBody>
      </p:sp>
      <p:sp>
        <p:nvSpPr>
          <p:cNvPr id="10" name="_s32783"/>
          <p:cNvSpPr>
            <a:spLocks noChangeArrowheads="1"/>
          </p:cNvSpPr>
          <p:nvPr/>
        </p:nvSpPr>
        <p:spPr bwMode="auto">
          <a:xfrm>
            <a:off x="3974379" y="4248510"/>
            <a:ext cx="1952539" cy="92527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latin typeface="Arial" charset="0"/>
                <a:hlinkClick r:id="rId7"/>
              </a:rPr>
              <a:t>Tónlistarbraut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latin typeface="Arial" charset="0"/>
                <a:hlinkClick r:id="rId7"/>
              </a:rPr>
              <a:t>Rytmísk-popplína</a:t>
            </a:r>
            <a:endParaRPr lang="is-IS" sz="1600" dirty="0">
              <a:latin typeface="Arial" charset="0"/>
            </a:endParaRPr>
          </a:p>
        </p:txBody>
      </p:sp>
      <p:sp>
        <p:nvSpPr>
          <p:cNvPr id="11" name="_s32783"/>
          <p:cNvSpPr>
            <a:spLocks noChangeArrowheads="1"/>
          </p:cNvSpPr>
          <p:nvPr/>
        </p:nvSpPr>
        <p:spPr bwMode="auto">
          <a:xfrm>
            <a:off x="6250817" y="4248507"/>
            <a:ext cx="1952539" cy="92527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latin typeface="Arial" charset="0"/>
                <a:hlinkClick r:id="rId8"/>
              </a:rPr>
              <a:t>Klassísk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latin typeface="Arial" charset="0"/>
                <a:hlinkClick r:id="rId8"/>
              </a:rPr>
              <a:t>tónlistarbraut</a:t>
            </a:r>
            <a:endParaRPr lang="is-IS" sz="1600" dirty="0">
              <a:latin typeface="Arial" charset="0"/>
            </a:endParaRPr>
          </a:p>
        </p:txBody>
      </p:sp>
      <p:sp>
        <p:nvSpPr>
          <p:cNvPr id="12" name="_s32783"/>
          <p:cNvSpPr>
            <a:spLocks noChangeArrowheads="1"/>
          </p:cNvSpPr>
          <p:nvPr/>
        </p:nvSpPr>
        <p:spPr bwMode="auto">
          <a:xfrm>
            <a:off x="9434432" y="4327587"/>
            <a:ext cx="2098357" cy="92527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latin typeface="Arial" charset="0"/>
                <a:hlinkClick r:id="rId9"/>
              </a:rPr>
              <a:t>Rytmísk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latin typeface="Arial" charset="0"/>
                <a:hlinkClick r:id="rId9"/>
              </a:rPr>
              <a:t>Tónlistarbraut-popplína</a:t>
            </a:r>
            <a:endParaRPr lang="is-IS" sz="1600" dirty="0">
              <a:latin typeface="Arial" charset="0"/>
            </a:endParaRPr>
          </a:p>
        </p:txBody>
      </p:sp>
      <p:cxnSp>
        <p:nvCxnSpPr>
          <p:cNvPr id="14" name="Straight Arrow Connector 13"/>
          <p:cNvCxnSpPr>
            <a:cxnSpLocks/>
            <a:stCxn id="8" idx="2"/>
          </p:cNvCxnSpPr>
          <p:nvPr/>
        </p:nvCxnSpPr>
        <p:spPr>
          <a:xfrm flipH="1">
            <a:off x="2391859" y="3833636"/>
            <a:ext cx="1383778" cy="4148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587158" y="3833636"/>
            <a:ext cx="792292" cy="34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2"/>
          </p:cNvCxnSpPr>
          <p:nvPr/>
        </p:nvCxnSpPr>
        <p:spPr>
          <a:xfrm>
            <a:off x="3775637" y="3833636"/>
            <a:ext cx="740945" cy="34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</p:cNvCxnSpPr>
          <p:nvPr/>
        </p:nvCxnSpPr>
        <p:spPr>
          <a:xfrm>
            <a:off x="8364943" y="3839834"/>
            <a:ext cx="1226507" cy="456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486432" y="1464830"/>
            <a:ext cx="1838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  <p:sp>
        <p:nvSpPr>
          <p:cNvPr id="17" name="_s32783">
            <a:extLst>
              <a:ext uri="{FF2B5EF4-FFF2-40B4-BE49-F238E27FC236}">
                <a16:creationId xmlns:a16="http://schemas.microsoft.com/office/drawing/2014/main" id="{3DC437ED-0689-4DFF-A60A-A3498278E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1077" y="5322713"/>
            <a:ext cx="1952539" cy="92527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latin typeface="Arial" charset="0"/>
                <a:hlinkClick r:id="rId10"/>
              </a:rPr>
              <a:t>Tónlistarbraut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latin typeface="Arial" charset="0"/>
                <a:hlinkClick r:id="rId10"/>
              </a:rPr>
              <a:t>Rytmísk-jazzlína</a:t>
            </a:r>
            <a:endParaRPr lang="is-IS" sz="1600" dirty="0">
              <a:latin typeface="Arial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7676DD9-44CB-4CE5-A550-4D44110AF859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3038299" y="3833636"/>
            <a:ext cx="737338" cy="1340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_s32783">
            <a:extLst>
              <a:ext uri="{FF2B5EF4-FFF2-40B4-BE49-F238E27FC236}">
                <a16:creationId xmlns:a16="http://schemas.microsoft.com/office/drawing/2014/main" id="{E88D835D-DCC7-45B1-B1DA-1C5CF65C9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039" y="5441682"/>
            <a:ext cx="2098357" cy="92527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latin typeface="Arial" charset="0"/>
                <a:hlinkClick r:id="rId11"/>
              </a:rPr>
              <a:t>Rytmísk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s-IS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hlinkClick r:id="rId11"/>
              </a:rPr>
              <a:t>Tónlistarbraut-jazzlína</a:t>
            </a:r>
            <a:endParaRPr lang="is-IS" sz="1600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EEF13BA-F9DA-4BDA-8B29-99388871412C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8379450" y="3833637"/>
            <a:ext cx="601691" cy="1513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431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29089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s-IS" sz="4000" dirty="0"/>
              <a:t>       </a:t>
            </a:r>
            <a:r>
              <a:rPr lang="is-IS" sz="4000" dirty="0">
                <a:hlinkClick r:id="rId2"/>
              </a:rPr>
              <a:t>Menntaskólinn við Hamrahlíð</a:t>
            </a:r>
            <a:endParaRPr lang="is-I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7C85-793C-430D-9545-C6CB5A2D3959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34819" name="Picture 3" descr="mh-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295" y="407895"/>
            <a:ext cx="1085849" cy="1085849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4764793" y="1014601"/>
            <a:ext cx="2448272" cy="1130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hlinkClick r:id="rId5"/>
              </a:rPr>
              <a:t>Námsbrautir til stúdentsprófs</a:t>
            </a:r>
            <a:endParaRPr lang="en-U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7141057" y="4110945"/>
            <a:ext cx="18002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6"/>
              </a:rPr>
              <a:t>Opin</a:t>
            </a:r>
            <a:r>
              <a:rPr lang="en-US" dirty="0">
                <a:hlinkClick r:id="rId6"/>
              </a:rPr>
              <a:t> </a:t>
            </a:r>
            <a:r>
              <a:rPr lang="en-US" dirty="0" err="1">
                <a:hlinkClick r:id="rId6"/>
              </a:rPr>
              <a:t>braut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088829" y="5785371"/>
            <a:ext cx="18002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7"/>
              </a:rPr>
              <a:t>Sérnámsbrau</a:t>
            </a:r>
            <a:r>
              <a:rPr lang="en-US" dirty="0" err="1">
                <a:hlinkClick r:id="rId8"/>
              </a:rPr>
              <a:t>t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036601" y="5119057"/>
            <a:ext cx="18002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9"/>
              </a:rPr>
              <a:t>Tónlistarbraut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7141057" y="3102833"/>
            <a:ext cx="18002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0"/>
              </a:rPr>
              <a:t>Listdansbraut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036601" y="3102833"/>
            <a:ext cx="18002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1"/>
              </a:rPr>
              <a:t>Náttúrufræði</a:t>
            </a:r>
            <a:endParaRPr lang="en-US" dirty="0">
              <a:hlinkClick r:id="rId11"/>
            </a:endParaRPr>
          </a:p>
          <a:p>
            <a:pPr lvl="0" algn="ctr"/>
            <a:r>
              <a:rPr lang="en-US" dirty="0" err="1">
                <a:hlinkClick r:id="rId11"/>
              </a:rPr>
              <a:t>braut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036601" y="4110945"/>
            <a:ext cx="18002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>
                <a:hlinkClick r:id="rId12"/>
              </a:rPr>
              <a:t>IB </a:t>
            </a:r>
            <a:r>
              <a:rPr lang="en-US" dirty="0" err="1">
                <a:hlinkClick r:id="rId12"/>
              </a:rPr>
              <a:t>nám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036601" y="2094721"/>
            <a:ext cx="18002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3"/>
              </a:rPr>
              <a:t>Félagsfræða</a:t>
            </a:r>
            <a:endParaRPr lang="en-US" dirty="0">
              <a:hlinkClick r:id="rId13"/>
            </a:endParaRPr>
          </a:p>
          <a:p>
            <a:pPr lvl="0" algn="ctr"/>
            <a:r>
              <a:rPr lang="en-US" dirty="0" err="1">
                <a:hlinkClick r:id="rId13"/>
              </a:rPr>
              <a:t>braut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7213065" y="2078053"/>
            <a:ext cx="18002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4"/>
              </a:rPr>
              <a:t>Málabraut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5403985" y="2152220"/>
            <a:ext cx="0" cy="34093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483927" y="2145025"/>
            <a:ext cx="7842" cy="3442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908809" y="253007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908809" y="353818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908809" y="454629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908809" y="555440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492985" y="2562773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492985" y="3570885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492985" y="4582243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313614" y="661471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15"/>
              </a:rPr>
              <a:t>Inntökuskilyrði</a:t>
            </a:r>
            <a:endParaRPr lang="is-IS" i="1" dirty="0"/>
          </a:p>
        </p:txBody>
      </p:sp>
      <p:sp>
        <p:nvSpPr>
          <p:cNvPr id="31" name="Rounded Rectangle 30"/>
          <p:cNvSpPr/>
          <p:nvPr/>
        </p:nvSpPr>
        <p:spPr>
          <a:xfrm>
            <a:off x="7141057" y="5119057"/>
            <a:ext cx="18002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9"/>
              </a:rPr>
              <a:t>Tónlistarbraut</a:t>
            </a:r>
            <a:r>
              <a:rPr lang="en-US" dirty="0">
                <a:hlinkClick r:id="rId5"/>
              </a:rPr>
              <a:t> </a:t>
            </a:r>
            <a:r>
              <a:rPr lang="en-US" sz="1200" dirty="0" err="1"/>
              <a:t>samstarf</a:t>
            </a:r>
            <a:r>
              <a:rPr lang="en-US" sz="1200" dirty="0"/>
              <a:t> við </a:t>
            </a:r>
            <a:r>
              <a:rPr lang="en-US" sz="1200" dirty="0" err="1"/>
              <a:t>Menntaskólann</a:t>
            </a:r>
            <a:r>
              <a:rPr lang="en-US" sz="1200" dirty="0"/>
              <a:t> í </a:t>
            </a:r>
            <a:r>
              <a:rPr lang="en-US" sz="1200" dirty="0" err="1"/>
              <a:t>tónlist</a:t>
            </a:r>
            <a:endParaRPr lang="en-US" sz="1200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492985" y="558639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9265901" y="4826435"/>
            <a:ext cx="1429808" cy="659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6"/>
              </a:rPr>
              <a:t>Klassísk</a:t>
            </a:r>
            <a:r>
              <a:rPr lang="en-US" dirty="0">
                <a:hlinkClick r:id="rId16"/>
              </a:rPr>
              <a:t> </a:t>
            </a:r>
            <a:r>
              <a:rPr lang="en-US" dirty="0" err="1">
                <a:hlinkClick r:id="rId16"/>
              </a:rPr>
              <a:t>lína</a:t>
            </a:r>
            <a:endParaRPr lang="en-US" dirty="0"/>
          </a:p>
        </p:txBody>
      </p:sp>
      <p:sp>
        <p:nvSpPr>
          <p:cNvPr id="38" name="Rounded Rectangle 37"/>
          <p:cNvSpPr/>
          <p:nvPr/>
        </p:nvSpPr>
        <p:spPr>
          <a:xfrm>
            <a:off x="9265901" y="5700483"/>
            <a:ext cx="1429808" cy="659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hlinkClick r:id="rId17"/>
              </a:rPr>
              <a:t>Rytmísk</a:t>
            </a:r>
            <a:r>
              <a:rPr lang="en-US" dirty="0">
                <a:hlinkClick r:id="rId17"/>
              </a:rPr>
              <a:t> </a:t>
            </a:r>
            <a:r>
              <a:rPr lang="en-US" dirty="0" err="1">
                <a:hlinkClick r:id="rId17"/>
              </a:rPr>
              <a:t>lína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8871348" y="5376749"/>
            <a:ext cx="394553" cy="209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1" idx="3"/>
          </p:cNvCxnSpPr>
          <p:nvPr/>
        </p:nvCxnSpPr>
        <p:spPr>
          <a:xfrm>
            <a:off x="8941257" y="5587109"/>
            <a:ext cx="324644" cy="2633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472367" y="604047"/>
            <a:ext cx="1247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s-IS" dirty="0"/>
              <a:t>Áfangakerfi</a:t>
            </a:r>
          </a:p>
        </p:txBody>
      </p:sp>
    </p:spTree>
    <p:extLst>
      <p:ext uri="{BB962C8B-B14F-4D97-AF65-F5344CB8AC3E}">
        <p14:creationId xmlns:p14="http://schemas.microsoft.com/office/powerpoint/2010/main" val="31149303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0532-67F1-41C7-B2C7-3D9BE962D18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799856" y="2161473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800" b="1" dirty="0">
                <a:hlinkClick r:id="rId2"/>
              </a:rPr>
              <a:t>Námsbrautir</a:t>
            </a:r>
            <a:endParaRPr lang="is-IS" sz="28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2683946" y="3652734"/>
            <a:ext cx="201622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 err="1">
                <a:hlinkClick r:id="rId3"/>
              </a:rPr>
              <a:t>Félagsfræða</a:t>
            </a:r>
            <a:r>
              <a:rPr lang="en-US" sz="2000" b="1" dirty="0">
                <a:hlinkClick r:id="rId3"/>
              </a:rPr>
              <a:t> </a:t>
            </a:r>
            <a:r>
              <a:rPr lang="en-US" sz="2000" b="1" dirty="0" err="1">
                <a:hlinkClick r:id="rId3"/>
              </a:rPr>
              <a:t>braut</a:t>
            </a:r>
            <a:endParaRPr lang="en-US" sz="20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7032104" y="3724742"/>
            <a:ext cx="201622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 err="1">
                <a:hlinkClick r:id="rId4"/>
              </a:rPr>
              <a:t>Náttúrufræði</a:t>
            </a:r>
            <a:r>
              <a:rPr lang="en-US" sz="2000" b="1" dirty="0">
                <a:hlinkClick r:id="rId4"/>
              </a:rPr>
              <a:t> </a:t>
            </a:r>
            <a:r>
              <a:rPr lang="en-US" sz="2000" b="1" dirty="0" err="1">
                <a:hlinkClick r:id="rId4"/>
              </a:rPr>
              <a:t>braut</a:t>
            </a:r>
            <a:endParaRPr lang="en-US" sz="20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2107882" y="4804862"/>
            <a:ext cx="150378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hlinkClick r:id="rId5"/>
            </a:endParaRPr>
          </a:p>
          <a:p>
            <a:pPr lvl="0" algn="ctr"/>
            <a:r>
              <a:rPr lang="en-US" dirty="0" err="1">
                <a:hlinkClick r:id="rId3"/>
              </a:rPr>
              <a:t>Félagsfræði</a:t>
            </a:r>
            <a:r>
              <a:rPr lang="en-US" dirty="0">
                <a:hlinkClick r:id="rId3"/>
              </a:rPr>
              <a:t> og </a:t>
            </a:r>
            <a:r>
              <a:rPr lang="en-US" dirty="0" err="1">
                <a:hlinkClick r:id="rId3"/>
              </a:rPr>
              <a:t>sögulína</a:t>
            </a:r>
            <a:endParaRPr lang="en-US" dirty="0"/>
          </a:p>
          <a:p>
            <a:pPr lvl="0" algn="ctr"/>
            <a:endParaRPr lang="en-US" sz="20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3692058" y="4804862"/>
            <a:ext cx="144016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hlinkClick r:id="rId6"/>
            </a:endParaRPr>
          </a:p>
          <a:p>
            <a:pPr lvl="0" algn="ctr"/>
            <a:r>
              <a:rPr lang="en-US" sz="1600" dirty="0" err="1">
                <a:hlinkClick r:id="rId3"/>
              </a:rPr>
              <a:t>Hagfræði</a:t>
            </a:r>
            <a:r>
              <a:rPr lang="en-US" sz="1600" dirty="0">
                <a:hlinkClick r:id="rId3"/>
              </a:rPr>
              <a:t> og </a:t>
            </a:r>
            <a:r>
              <a:rPr lang="en-US" sz="1600" dirty="0" err="1">
                <a:hlinkClick r:id="rId3"/>
              </a:rPr>
              <a:t>stærðfræði</a:t>
            </a:r>
            <a:endParaRPr lang="en-US" sz="1600" dirty="0">
              <a:hlinkClick r:id="rId3"/>
            </a:endParaRPr>
          </a:p>
          <a:p>
            <a:pPr lvl="0" algn="ctr"/>
            <a:r>
              <a:rPr lang="en-US" sz="1600" dirty="0" err="1">
                <a:hlinkClick r:id="rId3"/>
              </a:rPr>
              <a:t>lína</a:t>
            </a:r>
            <a:endParaRPr lang="en-US" sz="1600" dirty="0"/>
          </a:p>
          <a:p>
            <a:pPr lvl="0" algn="ctr"/>
            <a:endParaRPr lang="en-US" sz="20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8112055" y="4792152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hlinkClick r:id="rId6"/>
            </a:endParaRPr>
          </a:p>
          <a:p>
            <a:pPr lvl="0" algn="ctr"/>
            <a:r>
              <a:rPr lang="en-US" sz="1600" dirty="0" err="1">
                <a:hlinkClick r:id="rId4"/>
              </a:rPr>
              <a:t>Líffræði</a:t>
            </a:r>
            <a:endParaRPr lang="en-US" sz="1600" dirty="0">
              <a:hlinkClick r:id="" action="ppaction://noaction"/>
            </a:endParaRPr>
          </a:p>
          <a:p>
            <a:pPr lvl="0" algn="ctr"/>
            <a:r>
              <a:rPr lang="en-US" sz="1600" dirty="0">
                <a:hlinkClick r:id="" action="ppaction://noaction"/>
              </a:rPr>
              <a:t>og </a:t>
            </a:r>
            <a:r>
              <a:rPr lang="en-US" sz="1600" dirty="0" err="1">
                <a:hlinkClick r:id="rId4"/>
              </a:rPr>
              <a:t>efnafræði</a:t>
            </a:r>
            <a:r>
              <a:rPr lang="en-US" sz="1600" dirty="0">
                <a:hlinkClick r:id="rId4"/>
              </a:rPr>
              <a:t> </a:t>
            </a:r>
            <a:r>
              <a:rPr lang="en-US" sz="1600" dirty="0" err="1">
                <a:hlinkClick r:id="rId4"/>
              </a:rPr>
              <a:t>lína</a:t>
            </a:r>
            <a:endParaRPr lang="en-US" sz="1600" dirty="0"/>
          </a:p>
          <a:p>
            <a:pPr lvl="0" algn="ctr"/>
            <a:endParaRPr lang="en-US" sz="2000" b="1" dirty="0"/>
          </a:p>
        </p:txBody>
      </p:sp>
      <p:sp>
        <p:nvSpPr>
          <p:cNvPr id="22" name="Rounded Rectangle 21"/>
          <p:cNvSpPr/>
          <p:nvPr/>
        </p:nvSpPr>
        <p:spPr>
          <a:xfrm>
            <a:off x="6603302" y="4792152"/>
            <a:ext cx="143177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hlinkClick r:id="rId6"/>
            </a:endParaRPr>
          </a:p>
          <a:p>
            <a:pPr lvl="0" algn="ctr"/>
            <a:r>
              <a:rPr lang="en-US" sz="1600" dirty="0" err="1">
                <a:hlinkClick r:id="rId4"/>
              </a:rPr>
              <a:t>Eðlisfræði</a:t>
            </a:r>
            <a:endParaRPr lang="en-US" sz="1600" dirty="0">
              <a:hlinkClick r:id="" action="ppaction://noaction"/>
            </a:endParaRPr>
          </a:p>
          <a:p>
            <a:pPr lvl="0" algn="ctr"/>
            <a:r>
              <a:rPr lang="en-US" sz="1600" dirty="0">
                <a:hlinkClick r:id="" action="ppaction://noaction"/>
              </a:rPr>
              <a:t>og </a:t>
            </a:r>
            <a:r>
              <a:rPr lang="en-US" sz="1600" dirty="0" err="1">
                <a:hlinkClick r:id="rId4"/>
              </a:rPr>
              <a:t>stærðfræði</a:t>
            </a:r>
            <a:r>
              <a:rPr lang="en-US" sz="1600" dirty="0">
                <a:hlinkClick r:id="rId4"/>
              </a:rPr>
              <a:t> </a:t>
            </a:r>
            <a:r>
              <a:rPr lang="en-US" sz="1600" dirty="0" err="1">
                <a:hlinkClick r:id="rId4"/>
              </a:rPr>
              <a:t>lína</a:t>
            </a:r>
            <a:endParaRPr lang="en-US" sz="1600" dirty="0"/>
          </a:p>
          <a:p>
            <a:pPr lvl="0" algn="ctr"/>
            <a:endParaRPr lang="en-US" sz="2000" b="1" dirty="0"/>
          </a:p>
        </p:txBody>
      </p:sp>
      <p:cxnSp>
        <p:nvCxnSpPr>
          <p:cNvPr id="25" name="Straight Arrow Connector 24"/>
          <p:cNvCxnSpPr>
            <a:stCxn id="10" idx="2"/>
          </p:cNvCxnSpPr>
          <p:nvPr/>
        </p:nvCxnSpPr>
        <p:spPr>
          <a:xfrm>
            <a:off x="5915980" y="3025569"/>
            <a:ext cx="1116124" cy="6991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2"/>
          </p:cNvCxnSpPr>
          <p:nvPr/>
        </p:nvCxnSpPr>
        <p:spPr>
          <a:xfrm flipH="1">
            <a:off x="4707090" y="3025569"/>
            <a:ext cx="1208890" cy="6991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2"/>
          </p:cNvCxnSpPr>
          <p:nvPr/>
        </p:nvCxnSpPr>
        <p:spPr>
          <a:xfrm flipH="1">
            <a:off x="3188002" y="4444822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1" idx="2"/>
          </p:cNvCxnSpPr>
          <p:nvPr/>
        </p:nvCxnSpPr>
        <p:spPr>
          <a:xfrm>
            <a:off x="3692058" y="4444822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3" idx="2"/>
          </p:cNvCxnSpPr>
          <p:nvPr/>
        </p:nvCxnSpPr>
        <p:spPr>
          <a:xfrm flipH="1">
            <a:off x="7572164" y="4516830"/>
            <a:ext cx="46805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3" idx="2"/>
          </p:cNvCxnSpPr>
          <p:nvPr/>
        </p:nvCxnSpPr>
        <p:spPr>
          <a:xfrm>
            <a:off x="8040216" y="4516830"/>
            <a:ext cx="46805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048328" y="1115530"/>
            <a:ext cx="172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000" i="1" dirty="0">
                <a:hlinkClick r:id="rId7"/>
              </a:rPr>
              <a:t>Inntökuskilyrði</a:t>
            </a:r>
            <a:endParaRPr lang="is-IS" sz="2000" i="1" dirty="0"/>
          </a:p>
        </p:txBody>
      </p:sp>
      <p:sp>
        <p:nvSpPr>
          <p:cNvPr id="6" name="Title 5"/>
          <p:cNvSpPr>
            <a:spLocks noGrp="1"/>
          </p:cNvSpPr>
          <p:nvPr>
            <p:ph type="title" sz="quarter"/>
          </p:nvPr>
        </p:nvSpPr>
        <p:spPr>
          <a:xfrm>
            <a:off x="2652225" y="260874"/>
            <a:ext cx="6971998" cy="1143000"/>
          </a:xfrm>
        </p:spPr>
        <p:txBody>
          <a:bodyPr/>
          <a:lstStyle/>
          <a:p>
            <a:pPr algn="ctr"/>
            <a:r>
              <a:rPr lang="is-IS" dirty="0">
                <a:hlinkClick r:id="rId8"/>
              </a:rPr>
              <a:t>Menntaskólinn við Sund</a:t>
            </a:r>
            <a:endParaRPr lang="is-I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93" y="359473"/>
            <a:ext cx="2097732" cy="1174730"/>
          </a:xfrm>
          <a:prstGeom prst="rect">
            <a:avLst/>
          </a:prstGeom>
        </p:spPr>
      </p:pic>
      <p:pic>
        <p:nvPicPr>
          <p:cNvPr id="1026" name="Picture 2" descr="Tengd mynd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80165"/>
            <a:ext cx="860425" cy="659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04134" y="1115530"/>
            <a:ext cx="1892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dirty="0"/>
              <a:t>Áfangaskóli þriggja anna kerfi</a:t>
            </a:r>
          </a:p>
        </p:txBody>
      </p:sp>
    </p:spTree>
    <p:extLst>
      <p:ext uri="{BB962C8B-B14F-4D97-AF65-F5344CB8AC3E}">
        <p14:creationId xmlns:p14="http://schemas.microsoft.com/office/powerpoint/2010/main" val="15227455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568" y="31732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s-IS" dirty="0">
                <a:hlinkClick r:id="rId2"/>
              </a:rPr>
              <a:t>Myndlistaskólinn í Reykjavík</a:t>
            </a:r>
            <a:endParaRPr lang="is-I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3" name="Picture 2" descr="myndli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584" y="206222"/>
            <a:ext cx="1583188" cy="144016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4727848" y="1916832"/>
            <a:ext cx="2592288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400" b="1" dirty="0">
                <a:hlinkClick r:id="rId4"/>
              </a:rPr>
              <a:t>Námsbraut </a:t>
            </a:r>
            <a:r>
              <a:rPr lang="is-IS" sz="2400" b="1" dirty="0">
                <a:hlinkClick r:id="" action="ppaction://noaction"/>
              </a:rPr>
              <a:t>á framhaldsskóla</a:t>
            </a:r>
          </a:p>
          <a:p>
            <a:pPr algn="ctr"/>
            <a:r>
              <a:rPr lang="is-IS" sz="2400" b="1" dirty="0">
                <a:hlinkClick r:id="" action="ppaction://noaction"/>
              </a:rPr>
              <a:t>stigi</a:t>
            </a:r>
            <a:endParaRPr lang="is-IS" sz="2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4727848" y="3772272"/>
            <a:ext cx="244827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400" b="1" dirty="0">
                <a:hlinkClick r:id="rId5"/>
              </a:rPr>
              <a:t>Listnámsbraut</a:t>
            </a:r>
            <a:endParaRPr lang="is-IS" sz="2400" b="1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982882" y="3018230"/>
            <a:ext cx="0" cy="630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495329" y="1150841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6"/>
              </a:rPr>
              <a:t>Inntökuskilyrði </a:t>
            </a:r>
            <a:endParaRPr lang="is-IS" i="1" dirty="0"/>
          </a:p>
        </p:txBody>
      </p:sp>
      <p:sp>
        <p:nvSpPr>
          <p:cNvPr id="9" name="Rounded Rectangle 8"/>
          <p:cNvSpPr/>
          <p:nvPr/>
        </p:nvSpPr>
        <p:spPr>
          <a:xfrm>
            <a:off x="5127934" y="5258328"/>
            <a:ext cx="1709897" cy="532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b="1" dirty="0">
                <a:hlinkClick r:id="rId7"/>
              </a:rPr>
              <a:t>Kynningar</a:t>
            </a:r>
          </a:p>
          <a:p>
            <a:pPr algn="ctr"/>
            <a:r>
              <a:rPr lang="is-IS" sz="1600" b="1" dirty="0">
                <a:hlinkClick r:id="rId7"/>
              </a:rPr>
              <a:t>myndband</a:t>
            </a:r>
            <a:endParaRPr lang="is-IS" sz="16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82882" y="4562764"/>
            <a:ext cx="0" cy="6496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497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0789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is-IS" dirty="0">
                <a:hlinkClick r:id="rId3"/>
              </a:rPr>
            </a:br>
            <a:r>
              <a:rPr lang="is-IS" sz="4900" dirty="0">
                <a:hlinkClick r:id="rId3"/>
              </a:rPr>
              <a:t>Tækniskólinn</a:t>
            </a:r>
            <a:br>
              <a:rPr lang="is-IS" sz="3675" dirty="0"/>
            </a:br>
            <a:r>
              <a:rPr lang="is-IS" sz="2400" dirty="0"/>
              <a:t>Kennt í Hafnarfirði</a:t>
            </a:r>
            <a:br>
              <a:rPr lang="is-IS" dirty="0"/>
            </a:br>
            <a:endParaRPr lang="is-I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9200" y="6414740"/>
            <a:ext cx="2743200" cy="365125"/>
          </a:xfrm>
        </p:spPr>
        <p:txBody>
          <a:bodyPr/>
          <a:lstStyle/>
          <a:p>
            <a:fld id="{44AA85FE-A928-473D-9405-1D4C53A2CFBA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993445" y="4609755"/>
            <a:ext cx="1664683" cy="747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 err="1">
                <a:hlinkClick r:id="rId4"/>
              </a:rPr>
              <a:t>Starfsbraut</a:t>
            </a:r>
            <a:r>
              <a:rPr lang="en-US" sz="2000" b="1" dirty="0">
                <a:hlinkClick r:id="rId4"/>
              </a:rPr>
              <a:t> </a:t>
            </a:r>
          </a:p>
          <a:p>
            <a:pPr lvl="0" algn="ctr"/>
            <a:r>
              <a:rPr lang="en-US" sz="1600" dirty="0" err="1">
                <a:solidFill>
                  <a:srgbClr val="0070C0"/>
                </a:solidFill>
              </a:rPr>
              <a:t>starfsnámsbraut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519148" y="1851968"/>
            <a:ext cx="2025957" cy="8807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 err="1">
                <a:hlinkClick r:id="rId5"/>
              </a:rPr>
              <a:t>Raftækni</a:t>
            </a:r>
            <a:r>
              <a:rPr lang="en-US" sz="2000" b="1" dirty="0">
                <a:hlinkClick r:id="rId5"/>
              </a:rPr>
              <a:t>-</a:t>
            </a:r>
          </a:p>
          <a:p>
            <a:pPr lvl="0" algn="ctr"/>
            <a:r>
              <a:rPr lang="en-US" sz="2000" b="1" dirty="0" err="1">
                <a:hlinkClick r:id="rId5"/>
              </a:rPr>
              <a:t>skólinn</a:t>
            </a:r>
            <a:endParaRPr lang="en-US" sz="2000" b="1" dirty="0"/>
          </a:p>
        </p:txBody>
      </p:sp>
      <p:sp>
        <p:nvSpPr>
          <p:cNvPr id="22" name="Rounded Rectangle 21"/>
          <p:cNvSpPr/>
          <p:nvPr/>
        </p:nvSpPr>
        <p:spPr>
          <a:xfrm>
            <a:off x="3730760" y="2961556"/>
            <a:ext cx="1602729" cy="6170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6"/>
              </a:rPr>
              <a:t>Grunndeild</a:t>
            </a:r>
            <a:r>
              <a:rPr lang="en-US" sz="1600" b="1" dirty="0">
                <a:hlinkClick r:id="rId6"/>
              </a:rPr>
              <a:t> </a:t>
            </a:r>
            <a:r>
              <a:rPr lang="en-US" sz="1600" dirty="0" err="1">
                <a:hlinkClick r:id="rId6"/>
              </a:rPr>
              <a:t>rafiðna</a:t>
            </a:r>
            <a:endParaRPr lang="en-US" sz="1600" dirty="0"/>
          </a:p>
        </p:txBody>
      </p:sp>
      <p:pic>
        <p:nvPicPr>
          <p:cNvPr id="29" name="Picture 28">
            <a:hlinkClick r:id="rId3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0451" y="390067"/>
            <a:ext cx="1757363" cy="42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Rounded Rectangle 27"/>
          <p:cNvSpPr/>
          <p:nvPr/>
        </p:nvSpPr>
        <p:spPr>
          <a:xfrm>
            <a:off x="1038778" y="1853094"/>
            <a:ext cx="2022366" cy="883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 err="1">
                <a:hlinkClick r:id="rId8"/>
              </a:rPr>
              <a:t>Byggingatækni</a:t>
            </a:r>
            <a:r>
              <a:rPr lang="en-US" sz="2000" b="1" dirty="0">
                <a:hlinkClick r:id="rId8"/>
              </a:rPr>
              <a:t>-</a:t>
            </a:r>
          </a:p>
          <a:p>
            <a:pPr lvl="0" algn="ctr"/>
            <a:r>
              <a:rPr lang="en-US" sz="2000" b="1" dirty="0" err="1">
                <a:hlinkClick r:id="rId8"/>
              </a:rPr>
              <a:t>skólinn</a:t>
            </a:r>
            <a:endParaRPr lang="en-US" sz="2000" b="1" dirty="0"/>
          </a:p>
        </p:txBody>
      </p:sp>
      <p:sp>
        <p:nvSpPr>
          <p:cNvPr id="32" name="Rounded Rectangle 31"/>
          <p:cNvSpPr/>
          <p:nvPr/>
        </p:nvSpPr>
        <p:spPr>
          <a:xfrm>
            <a:off x="454856" y="3697134"/>
            <a:ext cx="1612631" cy="6160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9"/>
              </a:rPr>
              <a:t>Húsasmíð</a:t>
            </a:r>
            <a:r>
              <a:rPr lang="en-US" sz="1600" dirty="0" err="1">
                <a:hlinkClick r:id="rId10"/>
              </a:rPr>
              <a:t>i</a:t>
            </a:r>
            <a:endParaRPr lang="en-US" sz="1600" dirty="0"/>
          </a:p>
        </p:txBody>
      </p:sp>
      <p:sp>
        <p:nvSpPr>
          <p:cNvPr id="33" name="Rounded Rectangle 32"/>
          <p:cNvSpPr/>
          <p:nvPr/>
        </p:nvSpPr>
        <p:spPr>
          <a:xfrm>
            <a:off x="492533" y="4392969"/>
            <a:ext cx="1590540" cy="6104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solidFill>
                  <a:srgbClr val="0070C0"/>
                </a:solidFill>
                <a:hlinkClick r:id="rId10"/>
              </a:rPr>
              <a:t>Húsgagnasmíði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8481139" y="1821360"/>
            <a:ext cx="2054406" cy="8509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 err="1">
                <a:hlinkClick r:id="rId11"/>
              </a:rPr>
              <a:t>Véltækni</a:t>
            </a:r>
            <a:r>
              <a:rPr lang="en-US" sz="2000" b="1" dirty="0">
                <a:hlinkClick r:id="rId11"/>
              </a:rPr>
              <a:t>-</a:t>
            </a:r>
          </a:p>
          <a:p>
            <a:pPr lvl="0" algn="ctr"/>
            <a:r>
              <a:rPr lang="en-US" sz="2000" b="1" dirty="0" err="1">
                <a:hlinkClick r:id="rId11"/>
              </a:rPr>
              <a:t>skólinn</a:t>
            </a:r>
            <a:endParaRPr lang="en-US" sz="2000" b="1" dirty="0"/>
          </a:p>
        </p:txBody>
      </p:sp>
      <p:sp>
        <p:nvSpPr>
          <p:cNvPr id="35" name="Rounded Rectangle 34"/>
          <p:cNvSpPr/>
          <p:nvPr/>
        </p:nvSpPr>
        <p:spPr>
          <a:xfrm>
            <a:off x="9581970" y="2916323"/>
            <a:ext cx="1991258" cy="6702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12"/>
              </a:rPr>
              <a:t>Undirbúningsbraut</a:t>
            </a:r>
            <a:r>
              <a:rPr lang="en-US" sz="1600" dirty="0">
                <a:hlinkClick r:id="rId12"/>
              </a:rPr>
              <a:t> </a:t>
            </a:r>
            <a:r>
              <a:rPr lang="en-US" sz="1600" dirty="0" err="1">
                <a:hlinkClick r:id="rId12"/>
              </a:rPr>
              <a:t>málm</a:t>
            </a:r>
            <a:r>
              <a:rPr lang="en-US" sz="1600" dirty="0">
                <a:hlinkClick r:id="rId12"/>
              </a:rPr>
              <a:t>- og </a:t>
            </a:r>
            <a:r>
              <a:rPr lang="en-US" sz="1600" dirty="0" err="1">
                <a:hlinkClick r:id="rId12"/>
              </a:rPr>
              <a:t>vélstjórnar</a:t>
            </a:r>
            <a:endParaRPr lang="en-US" sz="1600" dirty="0"/>
          </a:p>
        </p:txBody>
      </p:sp>
      <p:sp>
        <p:nvSpPr>
          <p:cNvPr id="36" name="Rounded Rectangle 35"/>
          <p:cNvSpPr/>
          <p:nvPr/>
        </p:nvSpPr>
        <p:spPr>
          <a:xfrm>
            <a:off x="9581970" y="5105456"/>
            <a:ext cx="1972785" cy="612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13"/>
              </a:rPr>
              <a:t>Rennismíði</a:t>
            </a:r>
            <a:endParaRPr lang="en-US" sz="1600" dirty="0"/>
          </a:p>
        </p:txBody>
      </p:sp>
      <p:sp>
        <p:nvSpPr>
          <p:cNvPr id="37" name="Rounded Rectangle 36"/>
          <p:cNvSpPr/>
          <p:nvPr/>
        </p:nvSpPr>
        <p:spPr>
          <a:xfrm>
            <a:off x="9581970" y="5786620"/>
            <a:ext cx="1991258" cy="8340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14"/>
              </a:rPr>
              <a:t>Vélstjórn</a:t>
            </a:r>
            <a:r>
              <a:rPr lang="en-US" sz="1600" dirty="0">
                <a:hlinkClick r:id="rId14"/>
              </a:rPr>
              <a:t> </a:t>
            </a:r>
          </a:p>
          <a:p>
            <a:pPr lvl="0" algn="ctr"/>
            <a:r>
              <a:rPr lang="en-US" sz="1600" dirty="0" err="1">
                <a:solidFill>
                  <a:srgbClr val="0070C0"/>
                </a:solidFill>
                <a:hlinkClick r:id="rId14"/>
              </a:rPr>
              <a:t>námsstig</a:t>
            </a:r>
            <a:r>
              <a:rPr lang="en-US" sz="1600" dirty="0">
                <a:solidFill>
                  <a:srgbClr val="0070C0"/>
                </a:solidFill>
                <a:hlinkClick r:id="rId14"/>
              </a:rPr>
              <a:t> A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og</a:t>
            </a:r>
            <a:r>
              <a:rPr lang="en-US" sz="1600" dirty="0">
                <a:solidFill>
                  <a:srgbClr val="0070C0"/>
                </a:solidFill>
              </a:rPr>
              <a:t> B</a:t>
            </a:r>
          </a:p>
          <a:p>
            <a:pPr lvl="0" algn="ctr"/>
            <a:r>
              <a:rPr lang="en-US" sz="1100" dirty="0" err="1"/>
              <a:t>Kennt</a:t>
            </a:r>
            <a:r>
              <a:rPr lang="en-US" sz="1100" dirty="0"/>
              <a:t> </a:t>
            </a:r>
            <a:r>
              <a:rPr lang="en-US" sz="1100" dirty="0" err="1"/>
              <a:t>að</a:t>
            </a:r>
            <a:r>
              <a:rPr lang="en-US" sz="1100" dirty="0"/>
              <a:t> </a:t>
            </a:r>
            <a:r>
              <a:rPr lang="en-US" sz="1100" dirty="0" err="1"/>
              <a:t>miklu</a:t>
            </a:r>
            <a:r>
              <a:rPr lang="en-US" sz="1100" dirty="0"/>
              <a:t> </a:t>
            </a:r>
            <a:r>
              <a:rPr lang="en-US" sz="1100" dirty="0" err="1"/>
              <a:t>leyti</a:t>
            </a:r>
            <a:r>
              <a:rPr lang="en-US" sz="1100" dirty="0"/>
              <a:t> í </a:t>
            </a:r>
            <a:r>
              <a:rPr lang="en-US" sz="1100" dirty="0" err="1"/>
              <a:t>Hafnar-firði</a:t>
            </a:r>
            <a:r>
              <a:rPr lang="en-US" sz="1100" dirty="0"/>
              <a:t>, </a:t>
            </a:r>
            <a:r>
              <a:rPr lang="en-US" sz="1100" dirty="0" err="1"/>
              <a:t>lýkur</a:t>
            </a:r>
            <a:r>
              <a:rPr lang="en-US" sz="1100" dirty="0"/>
              <a:t> á </a:t>
            </a:r>
            <a:r>
              <a:rPr lang="en-US" sz="1100" dirty="0" err="1"/>
              <a:t>Háteigsvegi</a:t>
            </a:r>
            <a:endParaRPr lang="en-US" sz="1100" dirty="0"/>
          </a:p>
        </p:txBody>
      </p:sp>
      <p:sp>
        <p:nvSpPr>
          <p:cNvPr id="40" name="Rounded Rectangle 39"/>
          <p:cNvSpPr/>
          <p:nvPr/>
        </p:nvSpPr>
        <p:spPr>
          <a:xfrm>
            <a:off x="9581970" y="3658932"/>
            <a:ext cx="1991258" cy="6504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15"/>
              </a:rPr>
              <a:t>Stálsmíði</a:t>
            </a:r>
            <a:endParaRPr lang="en-US" sz="1600" dirty="0"/>
          </a:p>
        </p:txBody>
      </p:sp>
      <p:sp>
        <p:nvSpPr>
          <p:cNvPr id="41" name="Rounded Rectangle 40"/>
          <p:cNvSpPr/>
          <p:nvPr/>
        </p:nvSpPr>
        <p:spPr>
          <a:xfrm>
            <a:off x="9581970" y="4396638"/>
            <a:ext cx="1991258" cy="6215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hlinkClick r:id="rId16"/>
              </a:rPr>
              <a:t>Vélvirkjun</a:t>
            </a:r>
            <a:endParaRPr lang="en-US" sz="1600" dirty="0"/>
          </a:p>
        </p:txBody>
      </p:sp>
      <p:cxnSp>
        <p:nvCxnSpPr>
          <p:cNvPr id="55" name="Straight Connector 54"/>
          <p:cNvCxnSpPr/>
          <p:nvPr/>
        </p:nvCxnSpPr>
        <p:spPr>
          <a:xfrm flipH="1">
            <a:off x="2357313" y="3625919"/>
            <a:ext cx="1405" cy="17388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2070852" y="4027966"/>
            <a:ext cx="280785" cy="7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2082996" y="4699553"/>
            <a:ext cx="280785" cy="7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972579" y="739728"/>
            <a:ext cx="2849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/>
              <a:t>Inntökuskilyrði námsbrauta má finna í upplýsingum um brautirnar sjálfar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1243646" y="2945966"/>
            <a:ext cx="1612631" cy="6714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solidFill>
                  <a:srgbClr val="0070C0"/>
                </a:solidFill>
                <a:hlinkClick r:id="rId17"/>
              </a:rPr>
              <a:t>Gunnnám</a:t>
            </a:r>
            <a:r>
              <a:rPr lang="en-US" sz="1600" dirty="0">
                <a:solidFill>
                  <a:srgbClr val="0070C0"/>
                </a:solidFill>
                <a:hlinkClick r:id="rId17"/>
              </a:rPr>
              <a:t> </a:t>
            </a:r>
            <a:r>
              <a:rPr lang="en-US" sz="1600" dirty="0" err="1">
                <a:solidFill>
                  <a:srgbClr val="0070C0"/>
                </a:solidFill>
                <a:hlinkClick r:id="rId17"/>
              </a:rPr>
              <a:t>bygginga</a:t>
            </a:r>
            <a:r>
              <a:rPr lang="en-US" sz="1600" dirty="0">
                <a:solidFill>
                  <a:srgbClr val="0070C0"/>
                </a:solidFill>
                <a:hlinkClick r:id="rId17"/>
              </a:rPr>
              <a:t>- </a:t>
            </a:r>
            <a:r>
              <a:rPr lang="en-US" sz="1600" dirty="0" err="1">
                <a:solidFill>
                  <a:srgbClr val="0070C0"/>
                </a:solidFill>
                <a:hlinkClick r:id="rId17"/>
              </a:rPr>
              <a:t>og</a:t>
            </a:r>
            <a:r>
              <a:rPr lang="en-US" sz="1600" dirty="0">
                <a:solidFill>
                  <a:srgbClr val="0070C0"/>
                </a:solidFill>
                <a:hlinkClick r:id="rId17"/>
              </a:rPr>
              <a:t> </a:t>
            </a:r>
            <a:r>
              <a:rPr lang="en-US" sz="1600" dirty="0" err="1">
                <a:solidFill>
                  <a:srgbClr val="0070C0"/>
                </a:solidFill>
                <a:hlinkClick r:id="rId17"/>
              </a:rPr>
              <a:t>mannvirkja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47" name="Straight Arrow Connector 46"/>
          <p:cNvCxnSpPr>
            <a:stCxn id="21" idx="2"/>
          </p:cNvCxnSpPr>
          <p:nvPr/>
        </p:nvCxnSpPr>
        <p:spPr>
          <a:xfrm flipH="1">
            <a:off x="4532125" y="2732698"/>
            <a:ext cx="2" cy="1969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37"/>
          <p:cNvSpPr>
            <a:spLocks noGrp="1"/>
          </p:cNvSpPr>
          <p:nvPr>
            <p:ph idx="1"/>
          </p:nvPr>
        </p:nvSpPr>
        <p:spPr>
          <a:xfrm>
            <a:off x="486857" y="5064443"/>
            <a:ext cx="1596216" cy="5864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>
              <a:buNone/>
            </a:pPr>
            <a:r>
              <a:rPr lang="en-US" sz="1600" dirty="0" err="1">
                <a:hlinkClick r:id="rId18"/>
              </a:rPr>
              <a:t>Pípulagnir</a:t>
            </a:r>
            <a:endParaRPr lang="en-US" sz="1600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2089731" y="5357692"/>
            <a:ext cx="280785" cy="7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294527" y="2714320"/>
            <a:ext cx="3410" cy="33929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9311929" y="3973612"/>
            <a:ext cx="283958" cy="11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41" idx="1"/>
          </p:cNvCxnSpPr>
          <p:nvPr/>
        </p:nvCxnSpPr>
        <p:spPr>
          <a:xfrm>
            <a:off x="9311929" y="4699061"/>
            <a:ext cx="270041" cy="8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9298012" y="6107292"/>
            <a:ext cx="283958" cy="11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9298012" y="5388367"/>
            <a:ext cx="283958" cy="11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35" idx="1"/>
          </p:cNvCxnSpPr>
          <p:nvPr/>
        </p:nvCxnSpPr>
        <p:spPr>
          <a:xfrm flipV="1">
            <a:off x="9298012" y="3251457"/>
            <a:ext cx="283958" cy="3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6001939" y="1827442"/>
            <a:ext cx="2022366" cy="8918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 err="1">
                <a:solidFill>
                  <a:srgbClr val="0070C0"/>
                </a:solidFill>
                <a:hlinkClick r:id="rId19"/>
              </a:rPr>
              <a:t>Upplýsinga-tækniskólinn</a:t>
            </a:r>
            <a:endParaRPr lang="en-US" sz="2000" b="1" dirty="0">
              <a:solidFill>
                <a:srgbClr val="0070C0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1899047" y="2097912"/>
            <a:ext cx="2" cy="1969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6178797" y="2925562"/>
            <a:ext cx="1602729" cy="6170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 err="1">
                <a:solidFill>
                  <a:srgbClr val="0070C0"/>
                </a:solidFill>
                <a:hlinkClick r:id="rId20"/>
              </a:rPr>
              <a:t>Tölvubraut</a:t>
            </a:r>
            <a:r>
              <a:rPr lang="en-US" sz="1200" dirty="0">
                <a:solidFill>
                  <a:srgbClr val="0070C0"/>
                </a:solidFill>
                <a:hlinkClick r:id="rId20"/>
              </a:rPr>
              <a:t> - </a:t>
            </a:r>
            <a:r>
              <a:rPr lang="en-US" sz="1200" dirty="0" err="1">
                <a:solidFill>
                  <a:srgbClr val="0070C0"/>
                </a:solidFill>
                <a:hlinkClick r:id="rId20"/>
              </a:rPr>
              <a:t>forritun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</a:p>
          <a:p>
            <a:pPr lvl="0" algn="ctr"/>
            <a:r>
              <a:rPr lang="en-US" sz="1000" dirty="0" err="1"/>
              <a:t>Fyrstu</a:t>
            </a:r>
            <a:r>
              <a:rPr lang="en-US" sz="1000" dirty="0"/>
              <a:t> 2 </a:t>
            </a:r>
            <a:r>
              <a:rPr lang="en-US" sz="1000" dirty="0" err="1"/>
              <a:t>annir</a:t>
            </a:r>
            <a:r>
              <a:rPr lang="en-US" sz="1000" dirty="0"/>
              <a:t> </a:t>
            </a:r>
            <a:r>
              <a:rPr lang="en-US" sz="1000" dirty="0" err="1"/>
              <a:t>kenndar</a:t>
            </a:r>
            <a:r>
              <a:rPr lang="en-US" sz="1000" dirty="0"/>
              <a:t> í </a:t>
            </a:r>
            <a:r>
              <a:rPr lang="en-US" sz="1000" dirty="0" err="1"/>
              <a:t>Hafnarfirði</a:t>
            </a:r>
            <a:endParaRPr lang="en-US" sz="1000" dirty="0"/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7012647" y="2744785"/>
            <a:ext cx="2" cy="1969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2082996" y="2733924"/>
            <a:ext cx="2" cy="1969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472367" y="1055234"/>
            <a:ext cx="1247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s-IS" dirty="0"/>
              <a:t>Áfangakerfi</a:t>
            </a:r>
          </a:p>
        </p:txBody>
      </p:sp>
    </p:spTree>
    <p:extLst>
      <p:ext uri="{BB962C8B-B14F-4D97-AF65-F5344CB8AC3E}">
        <p14:creationId xmlns:p14="http://schemas.microsoft.com/office/powerpoint/2010/main" val="24467077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s-IS" sz="3675" dirty="0">
                <a:hlinkClick r:id="rId3"/>
              </a:rPr>
              <a:t>Tækniskólinn</a:t>
            </a:r>
            <a:br>
              <a:rPr lang="is-IS" sz="5400" dirty="0"/>
            </a:br>
            <a:r>
              <a:rPr lang="is-IS" sz="2175" dirty="0"/>
              <a:t>Kennt á Skólavörðuholti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14764"/>
            <a:ext cx="10515600" cy="5206711"/>
          </a:xfrm>
        </p:spPr>
        <p:txBody>
          <a:bodyPr/>
          <a:lstStyle/>
          <a:p>
            <a:endParaRPr lang="is-I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3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92" y="643346"/>
            <a:ext cx="1757363" cy="42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" name="Rounded Rectangle 41"/>
          <p:cNvSpPr/>
          <p:nvPr/>
        </p:nvSpPr>
        <p:spPr>
          <a:xfrm>
            <a:off x="1627428" y="3610206"/>
            <a:ext cx="1501927" cy="6430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" action="ppaction://noaction"/>
              </a:rPr>
              <a:t>Húsgagna</a:t>
            </a:r>
          </a:p>
          <a:p>
            <a:pPr algn="ctr"/>
            <a:r>
              <a:rPr lang="is-IS" sz="1600" dirty="0">
                <a:hlinkClick r:id="" action="ppaction://noaction"/>
              </a:rPr>
              <a:t>smíði</a:t>
            </a:r>
            <a:endParaRPr lang="is-IS" sz="1600" dirty="0"/>
          </a:p>
        </p:txBody>
      </p:sp>
      <p:sp>
        <p:nvSpPr>
          <p:cNvPr id="44" name="Rounded Rectangle 43"/>
          <p:cNvSpPr/>
          <p:nvPr/>
        </p:nvSpPr>
        <p:spPr>
          <a:xfrm>
            <a:off x="1636457" y="4359802"/>
            <a:ext cx="1497705" cy="6492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5"/>
              </a:rPr>
              <a:t>Múraraiðn</a:t>
            </a:r>
            <a:endParaRPr lang="is-IS" sz="1600" dirty="0"/>
          </a:p>
        </p:txBody>
      </p:sp>
      <p:cxnSp>
        <p:nvCxnSpPr>
          <p:cNvPr id="50" name="Straight Connector 49"/>
          <p:cNvCxnSpPr/>
          <p:nvPr/>
        </p:nvCxnSpPr>
        <p:spPr>
          <a:xfrm>
            <a:off x="3387396" y="3184533"/>
            <a:ext cx="6778" cy="229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2453975" y="1690688"/>
            <a:ext cx="2115127" cy="770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000" b="1" dirty="0">
                <a:hlinkClick r:id="rId6"/>
              </a:rPr>
              <a:t>Byggingatækni- skólinn</a:t>
            </a:r>
            <a:endParaRPr lang="is-IS" sz="20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633074" y="5116154"/>
            <a:ext cx="1500477" cy="6433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7"/>
              </a:rPr>
              <a:t>Tækniteiknun</a:t>
            </a:r>
            <a:endParaRPr lang="is-IS" sz="1600" dirty="0"/>
          </a:p>
        </p:txBody>
      </p:sp>
      <p:sp>
        <p:nvSpPr>
          <p:cNvPr id="37" name="Rounded Rectangle 36"/>
          <p:cNvSpPr/>
          <p:nvPr/>
        </p:nvSpPr>
        <p:spPr>
          <a:xfrm>
            <a:off x="7443111" y="1684763"/>
            <a:ext cx="2115127" cy="7654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000" b="1" dirty="0">
                <a:hlinkClick r:id="rId8"/>
              </a:rPr>
              <a:t>Raftækniskólinn</a:t>
            </a:r>
            <a:endParaRPr lang="is-IS" sz="2000" b="1" dirty="0"/>
          </a:p>
        </p:txBody>
      </p:sp>
      <p:sp>
        <p:nvSpPr>
          <p:cNvPr id="41" name="Rounded Rectangle 40"/>
          <p:cNvSpPr/>
          <p:nvPr/>
        </p:nvSpPr>
        <p:spPr>
          <a:xfrm>
            <a:off x="6194957" y="3606565"/>
            <a:ext cx="1512673" cy="6454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9"/>
              </a:rPr>
              <a:t>Rafeinda-</a:t>
            </a:r>
            <a:endParaRPr lang="is-IS" sz="1600" dirty="0">
              <a:hlinkClick r:id="" action="ppaction://noaction"/>
            </a:endParaRPr>
          </a:p>
          <a:p>
            <a:pPr algn="ctr"/>
            <a:r>
              <a:rPr lang="is-IS" sz="1600" dirty="0">
                <a:hlinkClick r:id="" action="ppaction://noaction"/>
              </a:rPr>
              <a:t>virkjun</a:t>
            </a:r>
            <a:endParaRPr lang="is-IS" sz="1600" dirty="0"/>
          </a:p>
        </p:txBody>
      </p:sp>
      <p:sp>
        <p:nvSpPr>
          <p:cNvPr id="53" name="Rounded Rectangle 52"/>
          <p:cNvSpPr/>
          <p:nvPr/>
        </p:nvSpPr>
        <p:spPr>
          <a:xfrm>
            <a:off x="6700359" y="2658933"/>
            <a:ext cx="1481869" cy="6482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10"/>
              </a:rPr>
              <a:t>Grunnnám rafiðna</a:t>
            </a:r>
            <a:endParaRPr lang="is-IS" sz="1600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8583843" y="2448930"/>
            <a:ext cx="21953" cy="2552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3896417" y="3608921"/>
            <a:ext cx="1501927" cy="6430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11"/>
              </a:rPr>
              <a:t>Húsasmíði</a:t>
            </a:r>
            <a:endParaRPr lang="is-IS" sz="1600" dirty="0"/>
          </a:p>
        </p:txBody>
      </p:sp>
      <p:sp>
        <p:nvSpPr>
          <p:cNvPr id="61" name="Rounded Rectangle 60"/>
          <p:cNvSpPr/>
          <p:nvPr/>
        </p:nvSpPr>
        <p:spPr>
          <a:xfrm>
            <a:off x="3898527" y="4359802"/>
            <a:ext cx="1497705" cy="6492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12"/>
              </a:rPr>
              <a:t>Málaraiðn</a:t>
            </a:r>
            <a:endParaRPr lang="is-IS" sz="1600" dirty="0"/>
          </a:p>
        </p:txBody>
      </p:sp>
      <p:sp>
        <p:nvSpPr>
          <p:cNvPr id="62" name="Rounded Rectangle 61"/>
          <p:cNvSpPr/>
          <p:nvPr/>
        </p:nvSpPr>
        <p:spPr>
          <a:xfrm>
            <a:off x="3887019" y="5116154"/>
            <a:ext cx="1500477" cy="6433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u="sng" dirty="0">
                <a:solidFill>
                  <a:srgbClr val="0070C0"/>
                </a:solidFill>
                <a:hlinkClick r:id="rId13"/>
              </a:rPr>
              <a:t>Veggfóðrun og dúkalögn</a:t>
            </a:r>
            <a:endParaRPr lang="is-IS" sz="1600" u="sng" dirty="0">
              <a:solidFill>
                <a:srgbClr val="0070C0"/>
              </a:solidFill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3565003" y="3212453"/>
            <a:ext cx="27942" cy="2246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583224" y="3930469"/>
            <a:ext cx="2648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592945" y="4715981"/>
            <a:ext cx="2648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3592945" y="5470349"/>
            <a:ext cx="265647" cy="10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6194956" y="4355654"/>
            <a:ext cx="1512673" cy="6454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14"/>
              </a:rPr>
              <a:t>Rafvirkjun</a:t>
            </a:r>
            <a:endParaRPr lang="is-IS" sz="1600" dirty="0"/>
          </a:p>
        </p:txBody>
      </p:sp>
      <p:sp>
        <p:nvSpPr>
          <p:cNvPr id="70" name="Rounded Rectangle 69"/>
          <p:cNvSpPr/>
          <p:nvPr/>
        </p:nvSpPr>
        <p:spPr>
          <a:xfrm>
            <a:off x="8865808" y="3562664"/>
            <a:ext cx="1632554" cy="7659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15"/>
              </a:rPr>
              <a:t>Hljóðtækni</a:t>
            </a:r>
            <a:endParaRPr lang="is-IS" sz="1600" dirty="0"/>
          </a:p>
          <a:p>
            <a:pPr algn="ctr"/>
            <a:r>
              <a:rPr lang="is-IS" sz="900" dirty="0"/>
              <a:t>Þarf að hafa lokið </a:t>
            </a:r>
            <a:r>
              <a:rPr lang="is-IS" sz="900" dirty="0" err="1"/>
              <a:t>a.m.k</a:t>
            </a:r>
            <a:r>
              <a:rPr lang="is-IS" sz="900" dirty="0"/>
              <a:t> 60 einingum  í framhaldsskóla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194957" y="5115089"/>
            <a:ext cx="1512673" cy="6454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" action="ppaction://noaction"/>
              </a:rPr>
              <a:t>Rafveitu-</a:t>
            </a:r>
          </a:p>
          <a:p>
            <a:pPr algn="ctr"/>
            <a:r>
              <a:rPr lang="is-IS" sz="1600" dirty="0">
                <a:hlinkClick r:id="" action="ppaction://noaction"/>
              </a:rPr>
              <a:t>virkjun</a:t>
            </a:r>
            <a:endParaRPr lang="is-IS" sz="16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8593603" y="3929291"/>
            <a:ext cx="2600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8605796" y="5001106"/>
            <a:ext cx="2600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7712548" y="3943964"/>
            <a:ext cx="235743" cy="9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>
            <a:off x="7707144" y="4706786"/>
            <a:ext cx="235743" cy="9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8427079" y="2388270"/>
            <a:ext cx="2617" cy="580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ounded Rectangle 85"/>
          <p:cNvSpPr/>
          <p:nvPr/>
        </p:nvSpPr>
        <p:spPr>
          <a:xfrm>
            <a:off x="2567555" y="2666717"/>
            <a:ext cx="1896868" cy="7316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16"/>
              </a:rPr>
              <a:t>Grunnnám bygginga- og mannvirkjagreina</a:t>
            </a:r>
            <a:endParaRPr lang="is-IS" sz="1600" dirty="0"/>
          </a:p>
        </p:txBody>
      </p:sp>
      <p:cxnSp>
        <p:nvCxnSpPr>
          <p:cNvPr id="90" name="Straight Arrow Connector 89"/>
          <p:cNvCxnSpPr>
            <a:stCxn id="26" idx="2"/>
          </p:cNvCxnSpPr>
          <p:nvPr/>
        </p:nvCxnSpPr>
        <p:spPr>
          <a:xfrm flipH="1">
            <a:off x="3502024" y="2461597"/>
            <a:ext cx="9515" cy="194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ounded Rectangle 92"/>
          <p:cNvSpPr/>
          <p:nvPr/>
        </p:nvSpPr>
        <p:spPr>
          <a:xfrm>
            <a:off x="8933270" y="4477911"/>
            <a:ext cx="1570536" cy="9078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17"/>
              </a:rPr>
              <a:t>Kvikmynda-</a:t>
            </a:r>
          </a:p>
          <a:p>
            <a:pPr algn="ctr"/>
            <a:r>
              <a:rPr lang="is-IS" sz="1600" dirty="0">
                <a:hlinkClick r:id="rId17"/>
              </a:rPr>
              <a:t>tækni</a:t>
            </a:r>
            <a:endParaRPr lang="is-IS" sz="1600" dirty="0"/>
          </a:p>
          <a:p>
            <a:pPr algn="ctr"/>
            <a:r>
              <a:rPr lang="is-IS" sz="900" dirty="0"/>
              <a:t>Þarf að hafa lokið almennu bóknámi í framhaldsskóla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8193953" y="2968695"/>
            <a:ext cx="235743" cy="9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H="1">
            <a:off x="7717101" y="5462153"/>
            <a:ext cx="235743" cy="9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792659" y="1062707"/>
            <a:ext cx="29828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/>
              <a:t>Inntökuskilyrði námsbrauta má finna í upplýsingum um brautirnar sjálfar</a:t>
            </a:r>
          </a:p>
          <a:p>
            <a:endParaRPr lang="is-IS" sz="14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129355" y="3930469"/>
            <a:ext cx="2485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3137959" y="4711384"/>
            <a:ext cx="2485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3144610" y="5470349"/>
            <a:ext cx="2485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7948415" y="3294975"/>
            <a:ext cx="12779" cy="2162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472367" y="1432039"/>
            <a:ext cx="1247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s-IS" dirty="0"/>
              <a:t>Áfangakerfi</a:t>
            </a:r>
          </a:p>
        </p:txBody>
      </p:sp>
    </p:spTree>
    <p:extLst>
      <p:ext uri="{BB962C8B-B14F-4D97-AF65-F5344CB8AC3E}">
        <p14:creationId xmlns:p14="http://schemas.microsoft.com/office/powerpoint/2010/main" val="12623189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50" dirty="0" err="1">
                <a:hlinkClick r:id="rId3"/>
              </a:rPr>
              <a:t>Tækniskólinn</a:t>
            </a:r>
            <a:br>
              <a:rPr lang="en-US" dirty="0"/>
            </a:br>
            <a:r>
              <a:rPr lang="en-US" sz="2400" dirty="0" err="1"/>
              <a:t>Kennt</a:t>
            </a:r>
            <a:r>
              <a:rPr lang="en-US" sz="2400" dirty="0"/>
              <a:t> á </a:t>
            </a:r>
            <a:r>
              <a:rPr lang="en-US" sz="2400" dirty="0" err="1"/>
              <a:t>Skólavörðuholti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207991"/>
            <a:ext cx="2743200" cy="365125"/>
          </a:xfrm>
        </p:spPr>
        <p:txBody>
          <a:bodyPr/>
          <a:lstStyle/>
          <a:p>
            <a:fld id="{3D58A852-CAEB-41CB-9E10-90E3368E7370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72742" y="695605"/>
            <a:ext cx="1757363" cy="42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ounded Rectangle 7"/>
          <p:cNvSpPr/>
          <p:nvPr/>
        </p:nvSpPr>
        <p:spPr>
          <a:xfrm>
            <a:off x="1382675" y="4903576"/>
            <a:ext cx="1372372" cy="6208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hlinkClick r:id="rId5"/>
              </a:rPr>
              <a:t>Nýbúabraut</a:t>
            </a:r>
            <a:endParaRPr lang="is-IS" sz="1400" dirty="0"/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3369527" y="2723201"/>
            <a:ext cx="5089" cy="3236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369527" y="3179277"/>
            <a:ext cx="3240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369527" y="3840943"/>
            <a:ext cx="3240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695655" y="4954533"/>
            <a:ext cx="13788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300" dirty="0">
                <a:hlinkClick r:id="rId6"/>
              </a:rPr>
              <a:t>Starfsbraut - sérnám</a:t>
            </a:r>
            <a:endParaRPr lang="is-IS" sz="1300" dirty="0"/>
          </a:p>
        </p:txBody>
      </p:sp>
      <p:sp>
        <p:nvSpPr>
          <p:cNvPr id="46" name="Rounded Rectangle 45"/>
          <p:cNvSpPr/>
          <p:nvPr/>
        </p:nvSpPr>
        <p:spPr>
          <a:xfrm>
            <a:off x="1404196" y="3539497"/>
            <a:ext cx="1363834" cy="6208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300" dirty="0">
                <a:hlinkClick r:id="rId7"/>
              </a:rPr>
              <a:t>Náttúrufræði stúdent - flugtækni</a:t>
            </a:r>
            <a:endParaRPr lang="is-IS" sz="1300" dirty="0"/>
          </a:p>
        </p:txBody>
      </p:sp>
      <p:sp>
        <p:nvSpPr>
          <p:cNvPr id="47" name="Rounded Rectangle 46"/>
          <p:cNvSpPr/>
          <p:nvPr/>
        </p:nvSpPr>
        <p:spPr>
          <a:xfrm>
            <a:off x="3696216" y="3530496"/>
            <a:ext cx="1366020" cy="6208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300" dirty="0">
                <a:hlinkClick r:id="" action="ppaction://noaction"/>
              </a:rPr>
              <a:t>Náttúrufræði stúdent – </a:t>
            </a:r>
          </a:p>
          <a:p>
            <a:pPr algn="ctr"/>
            <a:r>
              <a:rPr lang="is-IS" sz="1300" dirty="0">
                <a:hlinkClick r:id="" action="ppaction://noaction"/>
              </a:rPr>
              <a:t>raftækni</a:t>
            </a:r>
            <a:endParaRPr lang="is-IS" sz="1300" dirty="0"/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3094670" y="2790680"/>
            <a:ext cx="12148" cy="2429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2789529" y="3181607"/>
            <a:ext cx="3240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2789529" y="3845283"/>
            <a:ext cx="3240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2745543" y="4528142"/>
            <a:ext cx="3240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1373171" y="4223636"/>
            <a:ext cx="1372372" cy="6180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300" dirty="0">
                <a:hlinkClick r:id="" action="ppaction://noaction"/>
              </a:rPr>
              <a:t>Náttúrufræði stúdent – </a:t>
            </a:r>
          </a:p>
          <a:p>
            <a:pPr algn="ctr"/>
            <a:r>
              <a:rPr lang="is-IS" sz="1300" dirty="0">
                <a:hlinkClick r:id="" action="ppaction://noaction"/>
              </a:rPr>
              <a:t>tölvutækni</a:t>
            </a:r>
            <a:endParaRPr lang="is-IS" sz="1300" dirty="0"/>
          </a:p>
        </p:txBody>
      </p:sp>
      <p:sp>
        <p:nvSpPr>
          <p:cNvPr id="35" name="Rounded Rectangle 34"/>
          <p:cNvSpPr/>
          <p:nvPr/>
        </p:nvSpPr>
        <p:spPr>
          <a:xfrm>
            <a:off x="3714210" y="2868759"/>
            <a:ext cx="1366113" cy="608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300" dirty="0">
                <a:hlinkClick r:id="" action="ppaction://noaction"/>
              </a:rPr>
              <a:t>Náttúrufræði stúdent – </a:t>
            </a:r>
          </a:p>
          <a:p>
            <a:pPr algn="ctr"/>
            <a:r>
              <a:rPr lang="is-IS" sz="1300" dirty="0">
                <a:hlinkClick r:id="" action="ppaction://noaction"/>
              </a:rPr>
              <a:t>véltækni</a:t>
            </a:r>
            <a:endParaRPr lang="is-IS" sz="1300" dirty="0"/>
          </a:p>
        </p:txBody>
      </p:sp>
      <p:sp>
        <p:nvSpPr>
          <p:cNvPr id="38" name="Rounded Rectangle 37"/>
          <p:cNvSpPr/>
          <p:nvPr/>
        </p:nvSpPr>
        <p:spPr>
          <a:xfrm>
            <a:off x="3721298" y="4217695"/>
            <a:ext cx="1389073" cy="6208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300" dirty="0">
                <a:hlinkClick r:id="rId8"/>
              </a:rPr>
              <a:t>Hönnunar- og nýsköpunarbraut</a:t>
            </a:r>
            <a:endParaRPr lang="is-IS" sz="1300" dirty="0"/>
          </a:p>
        </p:txBody>
      </p:sp>
      <p:sp>
        <p:nvSpPr>
          <p:cNvPr id="39" name="Rounded Rectangle 38"/>
          <p:cNvSpPr/>
          <p:nvPr/>
        </p:nvSpPr>
        <p:spPr>
          <a:xfrm>
            <a:off x="1419911" y="2854527"/>
            <a:ext cx="1369618" cy="6208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300" dirty="0">
                <a:hlinkClick r:id="" action="ppaction://noaction"/>
              </a:rPr>
              <a:t>Náttúrufræði</a:t>
            </a:r>
          </a:p>
          <a:p>
            <a:pPr algn="ctr"/>
            <a:r>
              <a:rPr lang="is-IS" sz="1300" dirty="0">
                <a:hlinkClick r:id="" action="ppaction://noaction"/>
              </a:rPr>
              <a:t>braut - fyrri hluti</a:t>
            </a:r>
            <a:endParaRPr lang="is-IS" sz="1300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3369527" y="4528142"/>
            <a:ext cx="3240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9868907" y="2878639"/>
            <a:ext cx="1389073" cy="605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hlinkClick r:id="rId9"/>
              </a:rPr>
              <a:t>Hársnyrtiiðn</a:t>
            </a:r>
            <a:endParaRPr lang="is-IS" sz="1400" dirty="0"/>
          </a:p>
        </p:txBody>
      </p:sp>
      <p:sp>
        <p:nvSpPr>
          <p:cNvPr id="55" name="Rounded Rectangle 54"/>
          <p:cNvSpPr/>
          <p:nvPr/>
        </p:nvSpPr>
        <p:spPr>
          <a:xfrm>
            <a:off x="8276393" y="2043213"/>
            <a:ext cx="1803170" cy="7474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000" b="1" dirty="0">
                <a:hlinkClick r:id="rId10"/>
              </a:rPr>
              <a:t>Handverks-</a:t>
            </a:r>
            <a:endParaRPr lang="is-IS" sz="2000" b="1" dirty="0">
              <a:hlinkClick r:id="" action="ppaction://noaction"/>
            </a:endParaRPr>
          </a:p>
          <a:p>
            <a:pPr algn="ctr"/>
            <a:r>
              <a:rPr lang="is-IS" sz="2000" b="1" dirty="0">
                <a:hlinkClick r:id="" action="ppaction://noaction"/>
              </a:rPr>
              <a:t>skólinn</a:t>
            </a:r>
            <a:endParaRPr lang="is-IS" sz="2000" b="1" dirty="0"/>
          </a:p>
        </p:txBody>
      </p:sp>
      <p:sp>
        <p:nvSpPr>
          <p:cNvPr id="57" name="Rounded Rectangle 56"/>
          <p:cNvSpPr/>
          <p:nvPr/>
        </p:nvSpPr>
        <p:spPr>
          <a:xfrm>
            <a:off x="6912864" y="2854527"/>
            <a:ext cx="1557857" cy="603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hlinkClick r:id="rId11"/>
              </a:rPr>
              <a:t>Fatatækni</a:t>
            </a:r>
            <a:endParaRPr lang="is-IS" sz="1400" dirty="0"/>
          </a:p>
        </p:txBody>
      </p:sp>
      <p:sp>
        <p:nvSpPr>
          <p:cNvPr id="59" name="Rounded Rectangle 58"/>
          <p:cNvSpPr/>
          <p:nvPr/>
        </p:nvSpPr>
        <p:spPr>
          <a:xfrm>
            <a:off x="6912864" y="3657599"/>
            <a:ext cx="1288627" cy="5214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200" dirty="0">
                <a:hlinkClick r:id="rId12"/>
              </a:rPr>
              <a:t>Kjólasaumur og </a:t>
            </a:r>
            <a:r>
              <a:rPr lang="is-IS" sz="1200" dirty="0" err="1">
                <a:hlinkClick r:id="rId12"/>
              </a:rPr>
              <a:t>klæðskurður</a:t>
            </a:r>
            <a:endParaRPr lang="is-IS" sz="1200" dirty="0"/>
          </a:p>
        </p:txBody>
      </p:sp>
      <p:sp>
        <p:nvSpPr>
          <p:cNvPr id="60" name="Rounded Rectangle 59"/>
          <p:cNvSpPr/>
          <p:nvPr/>
        </p:nvSpPr>
        <p:spPr>
          <a:xfrm>
            <a:off x="9889111" y="3532271"/>
            <a:ext cx="1393206" cy="626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hlinkClick r:id="rId13"/>
              </a:rPr>
              <a:t>Gull- og silfursmíði</a:t>
            </a:r>
            <a:endParaRPr lang="is-IS" sz="1400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8723034" y="2773434"/>
            <a:ext cx="0" cy="408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8459468" y="3181607"/>
            <a:ext cx="26356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9544871" y="2773434"/>
            <a:ext cx="0" cy="1080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9544871" y="3181607"/>
            <a:ext cx="3240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9544871" y="3868724"/>
            <a:ext cx="3240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/>
        </p:nvSpPr>
        <p:spPr>
          <a:xfrm>
            <a:off x="2367265" y="1995530"/>
            <a:ext cx="1803170" cy="756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000" b="1" dirty="0">
                <a:hlinkClick r:id="rId14"/>
              </a:rPr>
              <a:t>Tæknimennta-</a:t>
            </a:r>
            <a:endParaRPr lang="is-IS" sz="2000" b="1" dirty="0">
              <a:hlinkClick r:id="" action="ppaction://noaction"/>
            </a:endParaRPr>
          </a:p>
          <a:p>
            <a:pPr algn="ctr"/>
            <a:r>
              <a:rPr lang="is-IS" sz="2000" b="1" dirty="0">
                <a:hlinkClick r:id="" action="ppaction://noaction"/>
              </a:rPr>
              <a:t>skólinn</a:t>
            </a:r>
            <a:endParaRPr lang="is-I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924799" y="1117086"/>
            <a:ext cx="2872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/>
              <a:t>Inntökuskilyrði námsbrauta má finna í upplýsingum um brautirnar sjálfar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2755047" y="5211892"/>
            <a:ext cx="3240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3714210" y="5694912"/>
            <a:ext cx="13788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300" dirty="0">
                <a:hlinkClick r:id="rId15"/>
              </a:rPr>
              <a:t>Starfsbraut - starfsnámsbraut</a:t>
            </a:r>
            <a:endParaRPr lang="is-IS" sz="1300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369527" y="5211892"/>
            <a:ext cx="3240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369527" y="5959378"/>
            <a:ext cx="3240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72367" y="1473777"/>
            <a:ext cx="1247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s-IS" dirty="0"/>
              <a:t>Áfangakerfi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8410642" y="3427455"/>
            <a:ext cx="0" cy="4908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8201491" y="3918306"/>
            <a:ext cx="2091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53513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100" dirty="0" err="1">
                <a:hlinkClick r:id="rId2"/>
              </a:rPr>
              <a:t>Tækniskólinn</a:t>
            </a:r>
            <a:br>
              <a:rPr lang="en-US" sz="4100" dirty="0"/>
            </a:br>
            <a:r>
              <a:rPr lang="en-US" sz="2180" dirty="0" err="1"/>
              <a:t>Kennt</a:t>
            </a:r>
            <a:r>
              <a:rPr lang="en-US" sz="2180" dirty="0"/>
              <a:t> á </a:t>
            </a:r>
            <a:r>
              <a:rPr lang="en-US" sz="2180" dirty="0" err="1"/>
              <a:t>Skólavörðuholti</a:t>
            </a:r>
            <a:endParaRPr lang="is-IS" sz="2180" dirty="0"/>
          </a:p>
        </p:txBody>
      </p:sp>
      <p:sp>
        <p:nvSpPr>
          <p:cNvPr id="3" name="Rounded Rectangle 2"/>
          <p:cNvSpPr/>
          <p:nvPr/>
        </p:nvSpPr>
        <p:spPr>
          <a:xfrm>
            <a:off x="5038436" y="2364942"/>
            <a:ext cx="2115127" cy="770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000" b="1" dirty="0">
                <a:hlinkClick r:id="rId3"/>
              </a:rPr>
              <a:t>Upplýsingatækni  skólinn</a:t>
            </a:r>
            <a:endParaRPr lang="is-IS" sz="2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630" y="636882"/>
            <a:ext cx="1757363" cy="42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 rot="10800000" flipV="1">
            <a:off x="8183418" y="1312258"/>
            <a:ext cx="35375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sz="1400" i="1" dirty="0"/>
              <a:t>Inntökuskilyrði námsbrauta má finna í upplýsingum um brautirnar sjálfar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867370" y="4459362"/>
            <a:ext cx="1402099" cy="546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5"/>
              </a:rPr>
              <a:t>Bókband</a:t>
            </a:r>
            <a:endParaRPr lang="is-I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3842173" y="3444298"/>
            <a:ext cx="1644227" cy="7316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hlinkClick r:id="rId6"/>
              </a:rPr>
              <a:t>Grunnnám upplýsinga- og fjölmiðlagreina</a:t>
            </a:r>
            <a:endParaRPr lang="is-IS" sz="1400" dirty="0"/>
          </a:p>
        </p:txBody>
      </p:sp>
      <p:sp>
        <p:nvSpPr>
          <p:cNvPr id="13" name="Rounded Rectangle 12"/>
          <p:cNvSpPr/>
          <p:nvPr/>
        </p:nvSpPr>
        <p:spPr>
          <a:xfrm>
            <a:off x="2867369" y="5133778"/>
            <a:ext cx="1402099" cy="546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7"/>
              </a:rPr>
              <a:t>Grafísk miðlun</a:t>
            </a:r>
            <a:endParaRPr lang="is-IS" sz="1600" dirty="0"/>
          </a:p>
        </p:txBody>
      </p:sp>
      <p:sp>
        <p:nvSpPr>
          <p:cNvPr id="14" name="Rounded Rectangle 13"/>
          <p:cNvSpPr/>
          <p:nvPr/>
        </p:nvSpPr>
        <p:spPr>
          <a:xfrm>
            <a:off x="5006502" y="4459361"/>
            <a:ext cx="1402099" cy="546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8"/>
              </a:rPr>
              <a:t>Ljósmyndun</a:t>
            </a:r>
            <a:endParaRPr lang="is-IS" sz="1600" dirty="0"/>
          </a:p>
        </p:txBody>
      </p:sp>
      <p:sp>
        <p:nvSpPr>
          <p:cNvPr id="15" name="Rounded Rectangle 14"/>
          <p:cNvSpPr/>
          <p:nvPr/>
        </p:nvSpPr>
        <p:spPr>
          <a:xfrm>
            <a:off x="5006503" y="5098225"/>
            <a:ext cx="1402099" cy="546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9"/>
              </a:rPr>
              <a:t>Prentiðn</a:t>
            </a:r>
            <a:endParaRPr lang="is-IS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6976396" y="3436137"/>
            <a:ext cx="1402099" cy="546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10"/>
              </a:rPr>
              <a:t>Tölvubraut</a:t>
            </a:r>
            <a:endParaRPr lang="is-IS" sz="16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4533620" y="4125779"/>
            <a:ext cx="0" cy="1281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50674" y="4175912"/>
            <a:ext cx="0" cy="1231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4304145" y="4756727"/>
            <a:ext cx="2294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304145" y="5407041"/>
            <a:ext cx="2294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750673" y="4766410"/>
            <a:ext cx="2046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750674" y="5407040"/>
            <a:ext cx="2046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5837382" y="3135851"/>
            <a:ext cx="9236" cy="674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597947" y="3113417"/>
            <a:ext cx="0" cy="1442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8" idx="3"/>
          </p:cNvCxnSpPr>
          <p:nvPr/>
        </p:nvCxnSpPr>
        <p:spPr>
          <a:xfrm flipH="1">
            <a:off x="5486400" y="3810105"/>
            <a:ext cx="350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16" idx="1"/>
          </p:cNvCxnSpPr>
          <p:nvPr/>
        </p:nvCxnSpPr>
        <p:spPr>
          <a:xfrm>
            <a:off x="6597947" y="3709399"/>
            <a:ext cx="37844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6976396" y="4282948"/>
            <a:ext cx="1402099" cy="546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hlinkClick r:id="rId11"/>
              </a:rPr>
              <a:t>K2 tækni- og vísindaleiðin</a:t>
            </a:r>
            <a:endParaRPr lang="is-IS" sz="1600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597947" y="4556210"/>
            <a:ext cx="37844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6042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75" dirty="0" err="1">
                <a:hlinkClick r:id="rId3"/>
              </a:rPr>
              <a:t>Tækniskólinn</a:t>
            </a:r>
            <a:br>
              <a:rPr lang="en-US" sz="3675" dirty="0"/>
            </a:br>
            <a:r>
              <a:rPr lang="en-US" sz="2175" dirty="0" err="1"/>
              <a:t>Kennt</a:t>
            </a:r>
            <a:r>
              <a:rPr lang="en-US" sz="2175" dirty="0"/>
              <a:t> á </a:t>
            </a:r>
            <a:r>
              <a:rPr lang="en-US" sz="2175" dirty="0" err="1"/>
              <a:t>Háteigsvegi</a:t>
            </a:r>
            <a:endParaRPr lang="en-US" sz="2175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A852-CAEB-41CB-9E10-90E3368E7370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150" y="640681"/>
            <a:ext cx="1757363" cy="42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Rounded Rectangle 39"/>
          <p:cNvSpPr/>
          <p:nvPr/>
        </p:nvSpPr>
        <p:spPr>
          <a:xfrm>
            <a:off x="1328347" y="2061875"/>
            <a:ext cx="2352012" cy="822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000" b="1" dirty="0">
                <a:hlinkClick r:id="rId5"/>
              </a:rPr>
              <a:t>Skipstjórnarskólinn</a:t>
            </a:r>
            <a:endParaRPr lang="is-IS" sz="2000" b="1" dirty="0"/>
          </a:p>
        </p:txBody>
      </p:sp>
      <p:sp>
        <p:nvSpPr>
          <p:cNvPr id="55" name="Rounded Rectangle 54"/>
          <p:cNvSpPr/>
          <p:nvPr/>
        </p:nvSpPr>
        <p:spPr>
          <a:xfrm>
            <a:off x="497642" y="3020460"/>
            <a:ext cx="1567345" cy="7570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hlinkClick r:id="rId6"/>
              </a:rPr>
              <a:t>Skipstjórn           námsstig A</a:t>
            </a:r>
            <a:endParaRPr lang="is-IS" sz="1400" dirty="0"/>
          </a:p>
        </p:txBody>
      </p:sp>
      <p:sp>
        <p:nvSpPr>
          <p:cNvPr id="14" name="Rounded Rectangle 13"/>
          <p:cNvSpPr/>
          <p:nvPr/>
        </p:nvSpPr>
        <p:spPr>
          <a:xfrm>
            <a:off x="8532140" y="2076138"/>
            <a:ext cx="2177895" cy="807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000" b="1" dirty="0">
                <a:hlinkClick r:id="rId7"/>
              </a:rPr>
              <a:t>Véltækniskólinn</a:t>
            </a:r>
            <a:endParaRPr lang="is-IS" sz="20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7587318" y="3019551"/>
            <a:ext cx="1567345" cy="7570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hlinkClick r:id="rId8"/>
              </a:rPr>
              <a:t>Vélstjórn </a:t>
            </a:r>
            <a:r>
              <a:rPr lang="is-IS" sz="1400" dirty="0" err="1">
                <a:hlinkClick r:id="rId8"/>
              </a:rPr>
              <a:t>námsstig-A</a:t>
            </a:r>
            <a:endParaRPr lang="is-IS" sz="1400" dirty="0"/>
          </a:p>
        </p:txBody>
      </p:sp>
      <p:sp>
        <p:nvSpPr>
          <p:cNvPr id="17" name="Rounded Rectangle 16"/>
          <p:cNvSpPr/>
          <p:nvPr/>
        </p:nvSpPr>
        <p:spPr>
          <a:xfrm>
            <a:off x="519580" y="3856883"/>
            <a:ext cx="1567345" cy="7570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hlinkClick r:id="rId9"/>
              </a:rPr>
              <a:t>Skipstjórn            námsstig B</a:t>
            </a:r>
            <a:endParaRPr lang="is-IS" sz="1400" dirty="0"/>
          </a:p>
        </p:txBody>
      </p:sp>
      <p:sp>
        <p:nvSpPr>
          <p:cNvPr id="18" name="Rounded Rectangle 17"/>
          <p:cNvSpPr/>
          <p:nvPr/>
        </p:nvSpPr>
        <p:spPr>
          <a:xfrm>
            <a:off x="2935418" y="3019552"/>
            <a:ext cx="1567345" cy="7570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hlinkClick r:id="rId10"/>
              </a:rPr>
              <a:t>Skipstjórn            námsstig C stúdentspróf</a:t>
            </a:r>
            <a:endParaRPr lang="is-IS" sz="1400" dirty="0"/>
          </a:p>
        </p:txBody>
      </p:sp>
      <p:sp>
        <p:nvSpPr>
          <p:cNvPr id="19" name="Rounded Rectangle 18"/>
          <p:cNvSpPr/>
          <p:nvPr/>
        </p:nvSpPr>
        <p:spPr>
          <a:xfrm>
            <a:off x="2949489" y="3832769"/>
            <a:ext cx="1567345" cy="7570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hlinkClick r:id="rId11"/>
              </a:rPr>
              <a:t>Skipstjórn            námsstig D</a:t>
            </a:r>
            <a:endParaRPr lang="is-IS" sz="1400" dirty="0"/>
          </a:p>
        </p:txBody>
      </p:sp>
      <p:sp>
        <p:nvSpPr>
          <p:cNvPr id="21" name="Rounded Rectangle 20"/>
          <p:cNvSpPr/>
          <p:nvPr/>
        </p:nvSpPr>
        <p:spPr>
          <a:xfrm>
            <a:off x="7591895" y="3822441"/>
            <a:ext cx="1567345" cy="7570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hlinkClick r:id="rId12"/>
              </a:rPr>
              <a:t>Vélstjórn </a:t>
            </a:r>
            <a:r>
              <a:rPr lang="is-IS" sz="1400" dirty="0" err="1">
                <a:hlinkClick r:id="rId12"/>
              </a:rPr>
              <a:t>námsstig-B</a:t>
            </a:r>
            <a:r>
              <a:rPr lang="is-IS" sz="1400" dirty="0">
                <a:hlinkClick r:id="rId12"/>
              </a:rPr>
              <a:t> vélvirkjun</a:t>
            </a:r>
            <a:endParaRPr lang="is-IS" sz="1400" dirty="0"/>
          </a:p>
        </p:txBody>
      </p:sp>
      <p:sp>
        <p:nvSpPr>
          <p:cNvPr id="22" name="Rounded Rectangle 21"/>
          <p:cNvSpPr/>
          <p:nvPr/>
        </p:nvSpPr>
        <p:spPr>
          <a:xfrm>
            <a:off x="9982200" y="3019551"/>
            <a:ext cx="1567345" cy="7570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hlinkClick r:id="rId13"/>
              </a:rPr>
              <a:t>Vélstjórn </a:t>
            </a:r>
            <a:r>
              <a:rPr lang="is-IS" sz="1400" dirty="0" err="1">
                <a:hlinkClick r:id="rId13"/>
              </a:rPr>
              <a:t>námsstig-C</a:t>
            </a:r>
            <a:r>
              <a:rPr lang="is-IS" sz="1400" dirty="0">
                <a:hlinkClick r:id="rId13"/>
              </a:rPr>
              <a:t> </a:t>
            </a:r>
            <a:r>
              <a:rPr lang="is-IS" sz="1400" dirty="0" err="1">
                <a:hlinkClick r:id="rId13"/>
              </a:rPr>
              <a:t>stúdendspróf</a:t>
            </a:r>
            <a:endParaRPr lang="is-IS" sz="1400" dirty="0"/>
          </a:p>
        </p:txBody>
      </p:sp>
      <p:sp>
        <p:nvSpPr>
          <p:cNvPr id="23" name="Rounded Rectangle 22"/>
          <p:cNvSpPr/>
          <p:nvPr/>
        </p:nvSpPr>
        <p:spPr>
          <a:xfrm>
            <a:off x="10037959" y="3832769"/>
            <a:ext cx="1567345" cy="7570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hlinkClick r:id="" action="ppaction://noaction"/>
              </a:rPr>
              <a:t>Vélstjórn námsstig-D</a:t>
            </a:r>
          </a:p>
          <a:p>
            <a:pPr algn="ctr"/>
            <a:r>
              <a:rPr lang="is-IS" sz="1400" dirty="0">
                <a:hlinkClick r:id="" action="ppaction://noaction"/>
              </a:rPr>
              <a:t>Vélfræði </a:t>
            </a:r>
            <a:endParaRPr lang="is-IS" sz="14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384111" y="2893691"/>
            <a:ext cx="0" cy="1354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9454581" y="2655838"/>
            <a:ext cx="477" cy="1579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669233" y="2886469"/>
            <a:ext cx="2514" cy="1338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064987" y="3408413"/>
            <a:ext cx="2971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086925" y="4235418"/>
            <a:ext cx="2971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9157395" y="3420278"/>
            <a:ext cx="2971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9157395" y="4218553"/>
            <a:ext cx="2971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608616" y="3408413"/>
            <a:ext cx="3071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606810" y="4241548"/>
            <a:ext cx="3071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9675054" y="3408413"/>
            <a:ext cx="3071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9675054" y="4224977"/>
            <a:ext cx="3071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811450" y="1223374"/>
            <a:ext cx="289858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/>
              <a:t>Inntökuskilyrði námsbrauta má finna í upplýsingum um brautirnar sjálfar</a:t>
            </a:r>
          </a:p>
          <a:p>
            <a:endParaRPr lang="is-IS" dirty="0"/>
          </a:p>
        </p:txBody>
      </p:sp>
      <p:sp>
        <p:nvSpPr>
          <p:cNvPr id="31" name="Content Placeholder 38"/>
          <p:cNvSpPr>
            <a:spLocks noGrp="1"/>
          </p:cNvSpPr>
          <p:nvPr>
            <p:ph idx="1"/>
          </p:nvPr>
        </p:nvSpPr>
        <p:spPr>
          <a:xfrm>
            <a:off x="4724400" y="4764024"/>
            <a:ext cx="2743200" cy="1353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lvl="0" indent="0" algn="ctr">
              <a:buNone/>
            </a:pPr>
            <a:r>
              <a:rPr lang="en-US" sz="2200" b="1" u="sng" dirty="0" err="1">
                <a:solidFill>
                  <a:srgbClr val="0070C0"/>
                </a:solidFill>
                <a:hlinkClick r:id="rId14"/>
              </a:rPr>
              <a:t>Flugvirkjun</a:t>
            </a:r>
            <a:endParaRPr lang="en-US" sz="2200" b="1" u="sng" dirty="0">
              <a:solidFill>
                <a:srgbClr val="0070C0"/>
              </a:solidFill>
            </a:endParaRPr>
          </a:p>
          <a:p>
            <a:pPr marL="0" lvl="0" indent="0" algn="ctr">
              <a:buNone/>
            </a:pPr>
            <a:r>
              <a:rPr lang="en-US" sz="1400" dirty="0" err="1">
                <a:solidFill>
                  <a:schemeClr val="bg1"/>
                </a:solidFill>
              </a:rPr>
              <a:t>Kennt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að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Árleyni</a:t>
            </a:r>
            <a:r>
              <a:rPr lang="en-US" sz="1400" dirty="0">
                <a:solidFill>
                  <a:schemeClr val="bg1"/>
                </a:solidFill>
              </a:rPr>
              <a:t> 4 – </a:t>
            </a:r>
            <a:r>
              <a:rPr lang="en-US" sz="1400" dirty="0" err="1">
                <a:solidFill>
                  <a:schemeClr val="bg1"/>
                </a:solidFill>
              </a:rPr>
              <a:t>Keldnaholti</a:t>
            </a:r>
            <a:endParaRPr lang="en-US" sz="1400" dirty="0">
              <a:solidFill>
                <a:schemeClr val="bg1"/>
              </a:solidFill>
            </a:endParaRPr>
          </a:p>
          <a:p>
            <a:pPr marL="0" lvl="0" indent="0" algn="ctr">
              <a:buNone/>
            </a:pPr>
            <a:r>
              <a:rPr lang="en-US" sz="1400" dirty="0" err="1">
                <a:solidFill>
                  <a:schemeClr val="bg1"/>
                </a:solidFill>
              </a:rPr>
              <a:t>Lágmarksaldur</a:t>
            </a:r>
            <a:r>
              <a:rPr lang="en-US" sz="1400" dirty="0">
                <a:solidFill>
                  <a:schemeClr val="bg1"/>
                </a:solidFill>
              </a:rPr>
              <a:t> 18 </a:t>
            </a:r>
            <a:r>
              <a:rPr lang="en-US" sz="1400" dirty="0" err="1">
                <a:solidFill>
                  <a:schemeClr val="bg1"/>
                </a:solidFill>
              </a:rPr>
              <a:t>ára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606810" y="2883713"/>
            <a:ext cx="0" cy="1354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72367" y="1438817"/>
            <a:ext cx="1247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s-IS" dirty="0"/>
              <a:t>Áfangakerfi</a:t>
            </a:r>
          </a:p>
        </p:txBody>
      </p:sp>
    </p:spTree>
    <p:extLst>
      <p:ext uri="{BB962C8B-B14F-4D97-AF65-F5344CB8AC3E}">
        <p14:creationId xmlns:p14="http://schemas.microsoft.com/office/powerpoint/2010/main" val="16840741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3" y="188914"/>
            <a:ext cx="7715250" cy="777875"/>
          </a:xfrm>
        </p:spPr>
        <p:txBody>
          <a:bodyPr/>
          <a:lstStyle/>
          <a:p>
            <a:pPr algn="ctr"/>
            <a:r>
              <a:rPr lang="is-IS" dirty="0" err="1">
                <a:hlinkClick r:id="rId3"/>
              </a:rPr>
              <a:t>Verzlunarskóli</a:t>
            </a:r>
            <a:r>
              <a:rPr lang="is-IS" dirty="0">
                <a:hlinkClick r:id="rId3"/>
              </a:rPr>
              <a:t> Íslands </a:t>
            </a:r>
            <a:endParaRPr lang="is-I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A852-CAEB-41CB-9E10-90E3368E7370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42033" name="Picture 49" descr="merki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7533" y="188914"/>
            <a:ext cx="1033462" cy="1584325"/>
          </a:xfrm>
          <a:prstGeom prst="rect">
            <a:avLst/>
          </a:prstGeom>
          <a:noFill/>
        </p:spPr>
      </p:pic>
      <p:sp>
        <p:nvSpPr>
          <p:cNvPr id="15" name="Rounded Rectangle 14"/>
          <p:cNvSpPr/>
          <p:nvPr/>
        </p:nvSpPr>
        <p:spPr>
          <a:xfrm>
            <a:off x="4727848" y="1196752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hlinkClick r:id="rId6"/>
              </a:rPr>
              <a:t>Námsbrautir</a:t>
            </a:r>
            <a:endParaRPr lang="is-IS" sz="24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6603817" y="4486968"/>
            <a:ext cx="1495334" cy="995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7"/>
              </a:rPr>
              <a:t>Nýsköpunar- og listabraut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557718" y="4486968"/>
            <a:ext cx="1566174" cy="9879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8"/>
              </a:rPr>
              <a:t>Alþjóðabraut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768933" y="5742916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Alþjóða</a:t>
            </a:r>
          </a:p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samskipti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615066" y="2564904"/>
            <a:ext cx="1512168" cy="9879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9"/>
              </a:rPr>
              <a:t>Náttúrufræði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8832304" y="2488586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9"/>
              </a:rPr>
              <a:t>Eðlisfræði</a:t>
            </a:r>
          </a:p>
          <a:p>
            <a:pPr lvl="0" algn="ctr"/>
            <a:r>
              <a:rPr lang="is-IS" sz="1400" dirty="0" err="1">
                <a:solidFill>
                  <a:schemeClr val="tx1"/>
                </a:solidFill>
                <a:latin typeface="Arial" charset="0"/>
                <a:hlinkClick r:id="rId9"/>
              </a:rPr>
              <a:t>lína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832304" y="3216547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s-IS" sz="1400" dirty="0">
              <a:solidFill>
                <a:schemeClr val="tx1"/>
              </a:solidFill>
              <a:latin typeface="Arial" charset="0"/>
              <a:hlinkClick r:id="rId10"/>
            </a:endParaRPr>
          </a:p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9"/>
              </a:rPr>
              <a:t>Líffræði</a:t>
            </a:r>
          </a:p>
          <a:p>
            <a:pPr lvl="0" algn="ctr"/>
            <a:r>
              <a:rPr lang="is-IS" sz="1400" dirty="0" err="1">
                <a:solidFill>
                  <a:schemeClr val="tx1"/>
                </a:solidFill>
                <a:latin typeface="Arial" charset="0"/>
                <a:hlinkClick r:id="rId9"/>
              </a:rPr>
              <a:t>lína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  <a:p>
            <a:pPr lvl="0" algn="ctr"/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556475" y="2583421"/>
            <a:ext cx="1556979" cy="9879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1"/>
              </a:rPr>
              <a:t>Viðskipta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779612" y="5753180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7"/>
              </a:rPr>
              <a:t>Listgreina </a:t>
            </a:r>
            <a:r>
              <a:rPr lang="is-IS" sz="1400" dirty="0" err="1">
                <a:solidFill>
                  <a:schemeClr val="tx1"/>
                </a:solidFill>
                <a:latin typeface="Arial" charset="0"/>
                <a:hlinkClick r:id="rId7"/>
              </a:rPr>
              <a:t>lína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764540" y="3171457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s-IS" sz="1400" dirty="0">
              <a:solidFill>
                <a:schemeClr val="tx1"/>
              </a:solidFill>
              <a:latin typeface="Arial" charset="0"/>
              <a:hlinkClick r:id="rId10"/>
            </a:endParaRPr>
          </a:p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11"/>
              </a:rPr>
              <a:t>Viðskipta</a:t>
            </a:r>
          </a:p>
          <a:p>
            <a:pPr lvl="0" algn="ctr"/>
            <a:r>
              <a:rPr lang="is-IS" sz="1400" dirty="0" err="1">
                <a:solidFill>
                  <a:schemeClr val="tx1"/>
                </a:solidFill>
                <a:latin typeface="Arial" charset="0"/>
                <a:hlinkClick r:id="rId11"/>
              </a:rPr>
              <a:t>lína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  <a:p>
            <a:pPr lvl="0" algn="ctr"/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766684" y="2475118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s-IS" sz="1400" dirty="0">
              <a:solidFill>
                <a:schemeClr val="tx1"/>
              </a:solidFill>
              <a:latin typeface="Arial" charset="0"/>
              <a:hlinkClick r:id="rId10"/>
            </a:endParaRPr>
          </a:p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11"/>
              </a:rPr>
              <a:t>Hagfræði</a:t>
            </a:r>
          </a:p>
          <a:p>
            <a:pPr lvl="0" algn="ctr"/>
            <a:r>
              <a:rPr lang="is-IS" sz="1400" dirty="0" err="1">
                <a:solidFill>
                  <a:schemeClr val="tx1"/>
                </a:solidFill>
                <a:latin typeface="Arial" charset="0"/>
                <a:hlinkClick r:id="rId11"/>
              </a:rPr>
              <a:t>lína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  <a:p>
            <a:pPr lvl="0" algn="ctr"/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519936" y="2060849"/>
            <a:ext cx="0" cy="2920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168008" y="2036575"/>
            <a:ext cx="0" cy="2944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141894" y="3058901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5141894" y="4980967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168008" y="3069802"/>
            <a:ext cx="4236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168008" y="4980967"/>
            <a:ext cx="3436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8" idx="2"/>
          </p:cNvCxnSpPr>
          <p:nvPr/>
        </p:nvCxnSpPr>
        <p:spPr>
          <a:xfrm>
            <a:off x="4340805" y="5474965"/>
            <a:ext cx="0" cy="2425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2" idx="3"/>
            <a:endCxn id="23" idx="1"/>
          </p:cNvCxnSpPr>
          <p:nvPr/>
        </p:nvCxnSpPr>
        <p:spPr>
          <a:xfrm flipV="1">
            <a:off x="8127234" y="2780810"/>
            <a:ext cx="705070" cy="2780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22" idx="3"/>
            <a:endCxn id="24" idx="1"/>
          </p:cNvCxnSpPr>
          <p:nvPr/>
        </p:nvCxnSpPr>
        <p:spPr>
          <a:xfrm>
            <a:off x="8127234" y="3058903"/>
            <a:ext cx="705070" cy="449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719590" y="845991"/>
            <a:ext cx="2014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12"/>
              </a:rPr>
              <a:t>Inntökuskilyrð</a:t>
            </a:r>
            <a:r>
              <a:rPr lang="is-IS" i="1" dirty="0">
                <a:hlinkClick r:id="rId13"/>
              </a:rPr>
              <a:t>i</a:t>
            </a:r>
            <a:endParaRPr lang="is-IS" i="1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7351484" y="5494067"/>
            <a:ext cx="0" cy="2425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37" idx="3"/>
          </p:cNvCxnSpPr>
          <p:nvPr/>
        </p:nvCxnSpPr>
        <p:spPr>
          <a:xfrm flipH="1" flipV="1">
            <a:off x="2910428" y="2767342"/>
            <a:ext cx="646047" cy="3074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36" idx="3"/>
          </p:cNvCxnSpPr>
          <p:nvPr/>
        </p:nvCxnSpPr>
        <p:spPr>
          <a:xfrm flipH="1">
            <a:off x="2908284" y="3069803"/>
            <a:ext cx="651944" cy="3938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497734" y="793686"/>
            <a:ext cx="3425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Bekkjaskóli með áfangasniði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9183031" y="4486967"/>
            <a:ext cx="2134998" cy="9879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 err="1">
                <a:solidFill>
                  <a:schemeClr val="tx1"/>
                </a:solidFill>
                <a:latin typeface="Arial" charset="0"/>
                <a:hlinkClick r:id="rId14"/>
              </a:rPr>
              <a:t>Norður-Atlandshafs</a:t>
            </a:r>
            <a:r>
              <a:rPr lang="is-IS" sz="1600" dirty="0">
                <a:solidFill>
                  <a:schemeClr val="tx1"/>
                </a:solidFill>
                <a:latin typeface="Arial" charset="0"/>
                <a:hlinkClick r:id="rId14"/>
              </a:rPr>
              <a:t> bekkurinn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354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9441" y="2309"/>
            <a:ext cx="8229600" cy="1143000"/>
          </a:xfrm>
        </p:spPr>
        <p:txBody>
          <a:bodyPr/>
          <a:lstStyle/>
          <a:p>
            <a:pPr algn="ctr"/>
            <a:r>
              <a:rPr lang="is-IS" b="1" dirty="0">
                <a:latin typeface="Comic Sans MS" panose="030F0702030302020204" pitchFamily="66" charset="0"/>
              </a:rPr>
              <a:t>Vefsíður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563" y="942109"/>
            <a:ext cx="11111345" cy="5842248"/>
          </a:xfrm>
        </p:spPr>
        <p:txBody>
          <a:bodyPr>
            <a:normAutofit fontScale="92500"/>
          </a:bodyPr>
          <a:lstStyle/>
          <a:p>
            <a:pPr>
              <a:lnSpc>
                <a:spcPct val="7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sz="3700" b="1" dirty="0">
                <a:latin typeface="+mj-lt"/>
                <a:hlinkClick r:id="rId2"/>
              </a:rPr>
              <a:t>Fagfólkið</a:t>
            </a:r>
            <a:r>
              <a:rPr lang="is-IS" sz="3700" b="1" dirty="0">
                <a:latin typeface="+mj-lt"/>
              </a:rPr>
              <a:t> – </a:t>
            </a:r>
            <a:r>
              <a:rPr lang="is-IS" sz="3700" dirty="0">
                <a:latin typeface="+mj-lt"/>
              </a:rPr>
              <a:t>viðtöl við fólk sem vinnur við hin ýmsu störf</a:t>
            </a:r>
          </a:p>
          <a:p>
            <a:pPr marL="0" indent="0">
              <a:lnSpc>
                <a:spcPct val="70000"/>
              </a:lnSpc>
              <a:buClr>
                <a:schemeClr val="tx1"/>
              </a:buClr>
              <a:buNone/>
            </a:pPr>
            <a:endParaRPr lang="is-IS" sz="37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s-IS" sz="3700" b="1" dirty="0">
                <a:latin typeface="+mj-lt"/>
                <a:hlinkClick r:id="rId3"/>
              </a:rPr>
              <a:t>Næsta skref </a:t>
            </a:r>
            <a:r>
              <a:rPr lang="is-IS" dirty="0"/>
              <a:t>– </a:t>
            </a:r>
            <a:r>
              <a:rPr lang="is-IS" sz="3700" dirty="0">
                <a:latin typeface="+mj-lt"/>
              </a:rPr>
              <a:t>upplýsingar um störf</a:t>
            </a:r>
          </a:p>
          <a:p>
            <a:pPr marL="0" indent="0">
              <a:buNone/>
            </a:pPr>
            <a:endParaRPr lang="is-IS" dirty="0"/>
          </a:p>
          <a:p>
            <a:pPr>
              <a:buFont typeface="Wingdings" panose="05000000000000000000" pitchFamily="2" charset="2"/>
              <a:buChar char="Ø"/>
            </a:pPr>
            <a:r>
              <a:rPr lang="is-IS" sz="3700" b="1" dirty="0">
                <a:latin typeface="+mj-lt"/>
                <a:hlinkClick r:id="rId4"/>
              </a:rPr>
              <a:t>Nám og störf</a:t>
            </a:r>
            <a:r>
              <a:rPr lang="is-IS" dirty="0"/>
              <a:t> – </a:t>
            </a:r>
            <a:r>
              <a:rPr lang="is-IS" sz="3700" dirty="0">
                <a:latin typeface="+mj-lt"/>
              </a:rPr>
              <a:t>upplýsingar um nám og störf í iðngreinum</a:t>
            </a:r>
          </a:p>
          <a:p>
            <a:pPr marL="0" indent="0">
              <a:buNone/>
            </a:pPr>
            <a:endParaRPr lang="is-IS" sz="37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s-IS" sz="3700" b="1" dirty="0">
                <a:latin typeface="+mj-lt"/>
                <a:hlinkClick r:id="rId5"/>
              </a:rPr>
              <a:t>Landspítalinn</a:t>
            </a:r>
            <a:r>
              <a:rPr lang="is-IS" dirty="0"/>
              <a:t> – </a:t>
            </a:r>
            <a:r>
              <a:rPr lang="is-IS" sz="3700" dirty="0">
                <a:latin typeface="+mj-lt"/>
              </a:rPr>
              <a:t>myndbönd um hin ýmsu störf innan spítalans</a:t>
            </a:r>
          </a:p>
          <a:p>
            <a:pPr marL="0" indent="0">
              <a:buNone/>
            </a:pPr>
            <a:endParaRPr lang="is-IS" sz="37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s-IS" sz="3700" b="1" dirty="0">
                <a:latin typeface="+mj-lt"/>
                <a:hlinkClick r:id="rId6"/>
              </a:rPr>
              <a:t>Erasmus+</a:t>
            </a:r>
            <a:r>
              <a:rPr lang="is-IS" sz="3700" b="1" dirty="0">
                <a:latin typeface="+mj-lt"/>
              </a:rPr>
              <a:t> </a:t>
            </a:r>
            <a:r>
              <a:rPr lang="is-IS" dirty="0"/>
              <a:t>– </a:t>
            </a:r>
            <a:r>
              <a:rPr lang="is-IS" sz="3700" dirty="0">
                <a:latin typeface="+mj-lt"/>
              </a:rPr>
              <a:t>upplýsingar um styrki sem bjóðast ungu fólki tengt æskulýðsstarfi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85FE-A928-473D-9405-1D4C53A2CFB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5001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26261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is-IS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Reykjanes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693" y="3513357"/>
            <a:ext cx="2400672" cy="5401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865" y="3513357"/>
            <a:ext cx="609685" cy="11812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532101" y="4694622"/>
            <a:ext cx="1923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6933" y="4038149"/>
            <a:ext cx="1300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</p:spTree>
    <p:extLst>
      <p:ext uri="{BB962C8B-B14F-4D97-AF65-F5344CB8AC3E}">
        <p14:creationId xmlns:p14="http://schemas.microsoft.com/office/powerpoint/2010/main" val="34948077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6347" y="187798"/>
            <a:ext cx="7715250" cy="777875"/>
          </a:xfrm>
        </p:spPr>
        <p:txBody>
          <a:bodyPr/>
          <a:lstStyle/>
          <a:p>
            <a:pPr algn="ctr"/>
            <a:r>
              <a:rPr lang="is-IS" dirty="0">
                <a:hlinkClick r:id="rId3"/>
              </a:rPr>
              <a:t>Fisktækniskólinn</a:t>
            </a:r>
            <a:endParaRPr lang="is-I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A852-CAEB-41CB-9E10-90E3368E737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418925" y="1958110"/>
            <a:ext cx="2541171" cy="14235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3200" b="1" dirty="0">
                <a:hlinkClick r:id="rId4"/>
              </a:rPr>
              <a:t>Fisktækni</a:t>
            </a:r>
            <a:endParaRPr lang="is-I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142834" y="981075"/>
            <a:ext cx="2014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4"/>
              </a:rPr>
              <a:t>Inntökuskilyrði</a:t>
            </a:r>
            <a:endParaRPr lang="is-IS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893" y="426638"/>
            <a:ext cx="2400672" cy="540151"/>
          </a:xfrm>
          <a:prstGeom prst="rect">
            <a:avLst/>
          </a:prstGeom>
        </p:spPr>
      </p:pic>
      <p:sp>
        <p:nvSpPr>
          <p:cNvPr id="19" name="Rounded Rectangle 18"/>
          <p:cNvSpPr/>
          <p:nvPr/>
        </p:nvSpPr>
        <p:spPr>
          <a:xfrm>
            <a:off x="4573387" y="4230897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200" b="1" dirty="0"/>
              <a:t>Tveggja ára hagnýtt framhaldsskólanámtil starfs í sjávarútvegi</a:t>
            </a:r>
          </a:p>
        </p:txBody>
      </p:sp>
      <p:cxnSp>
        <p:nvCxnSpPr>
          <p:cNvPr id="6" name="Straight Arrow Connector 5"/>
          <p:cNvCxnSpPr>
            <a:stCxn id="15" idx="2"/>
          </p:cNvCxnSpPr>
          <p:nvPr/>
        </p:nvCxnSpPr>
        <p:spPr>
          <a:xfrm>
            <a:off x="5689511" y="3381649"/>
            <a:ext cx="89" cy="6823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2008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3" y="188914"/>
            <a:ext cx="7715250" cy="777875"/>
          </a:xfrm>
        </p:spPr>
        <p:txBody>
          <a:bodyPr/>
          <a:lstStyle/>
          <a:p>
            <a:pPr algn="ctr"/>
            <a:r>
              <a:rPr lang="is-IS" dirty="0">
                <a:hlinkClick r:id="rId3"/>
              </a:rPr>
              <a:t>Fjölbrautaskóli Suðurnesja</a:t>
            </a:r>
            <a:endParaRPr lang="is-I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A852-CAEB-41CB-9E10-90E3368E737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655325" y="1792741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hlinkClick r:id="rId4"/>
              </a:rPr>
              <a:t>Stúdentsnám</a:t>
            </a:r>
            <a:endParaRPr lang="is-IS" sz="24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739031" y="3610158"/>
            <a:ext cx="1566174" cy="7359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5"/>
              </a:rPr>
              <a:t>Fjölgreina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39031" y="2748015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6"/>
              </a:rPr>
              <a:t>Félagsvísindabraut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21953" y="875189"/>
            <a:ext cx="2014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7"/>
              </a:rPr>
              <a:t>Inntökuskilyrði</a:t>
            </a:r>
            <a:endParaRPr lang="is-IS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00" y="188914"/>
            <a:ext cx="609685" cy="1181265"/>
          </a:xfrm>
          <a:prstGeom prst="rect">
            <a:avLst/>
          </a:prstGeom>
        </p:spPr>
      </p:pic>
      <p:sp>
        <p:nvSpPr>
          <p:cNvPr id="20" name="Rounded Rectangle 19"/>
          <p:cNvSpPr/>
          <p:nvPr/>
        </p:nvSpPr>
        <p:spPr>
          <a:xfrm>
            <a:off x="739031" y="4456018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9"/>
              </a:rPr>
              <a:t>Raunvísinda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7026710" y="1792741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4"/>
              </a:rPr>
              <a:t>Verk- og starfsnámsbrautir</a:t>
            </a:r>
            <a:endParaRPr lang="is-IS" sz="20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671800" y="2656837"/>
            <a:ext cx="14367" cy="3037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311760" y="3127139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2326127" y="3971546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311760" y="4875040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741699" y="5318163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0"/>
              </a:rPr>
              <a:t>Íþrótta- og </a:t>
            </a:r>
            <a:r>
              <a:rPr lang="is-IS" sz="1600" dirty="0" err="1">
                <a:solidFill>
                  <a:schemeClr val="tx1"/>
                </a:solidFill>
                <a:latin typeface="Arial" charset="0"/>
                <a:hlinkClick r:id="rId10"/>
              </a:rPr>
              <a:t>lýðheilsubraut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311760" y="5694292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827563" y="2656836"/>
            <a:ext cx="14551" cy="22182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3185598" y="3610158"/>
            <a:ext cx="1566174" cy="7359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1"/>
              </a:rPr>
              <a:t>Tölvufræði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185598" y="2748015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2"/>
              </a:rPr>
              <a:t>Listnámsbraut myndlistarlína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185598" y="4456018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3"/>
              </a:rPr>
              <a:t>Viðbótarnám til stúdentsprófs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9" name="Straight Arrow Connector 8"/>
          <p:cNvCxnSpPr>
            <a:endCxn id="35" idx="1"/>
          </p:cNvCxnSpPr>
          <p:nvPr/>
        </p:nvCxnSpPr>
        <p:spPr>
          <a:xfrm flipV="1">
            <a:off x="2827562" y="3124143"/>
            <a:ext cx="358036" cy="2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2823466" y="3968550"/>
            <a:ext cx="358036" cy="2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2823466" y="4875040"/>
            <a:ext cx="358036" cy="2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3185598" y="5737185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4"/>
              </a:rPr>
              <a:t>Starfsbraut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118206" y="3610158"/>
            <a:ext cx="1566174" cy="7359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5"/>
              </a:rPr>
              <a:t>Hársnyrtiiðn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6118206" y="2748015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6"/>
              </a:rPr>
              <a:t>Grunndeild matvæla og ferðagreina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118206" y="4456018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7"/>
              </a:rPr>
              <a:t>Húsasmíða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8050975" y="2656837"/>
            <a:ext cx="14367" cy="3037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7690935" y="3127139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7705302" y="3971546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7690935" y="4875040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6120874" y="5318163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8"/>
              </a:rPr>
              <a:t>Rafvirkjabraut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7690935" y="5694292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8202641" y="2656836"/>
            <a:ext cx="4097" cy="3034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63"/>
          <p:cNvSpPr/>
          <p:nvPr/>
        </p:nvSpPr>
        <p:spPr>
          <a:xfrm>
            <a:off x="8564773" y="3610158"/>
            <a:ext cx="1566174" cy="7359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</a:rPr>
              <a:t>Vélstjórn A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8564773" y="2748015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Sjúkraliða</a:t>
            </a:r>
          </a:p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8564773" y="4456018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9"/>
              </a:rPr>
              <a:t>Vélstjórn B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67" name="Straight Arrow Connector 66"/>
          <p:cNvCxnSpPr>
            <a:endCxn id="65" idx="1"/>
          </p:cNvCxnSpPr>
          <p:nvPr/>
        </p:nvCxnSpPr>
        <p:spPr>
          <a:xfrm flipV="1">
            <a:off x="8206737" y="3124143"/>
            <a:ext cx="358036" cy="2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8202641" y="3968550"/>
            <a:ext cx="358036" cy="2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8202641" y="4875040"/>
            <a:ext cx="358036" cy="2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ounded Rectangle 85"/>
          <p:cNvSpPr/>
          <p:nvPr/>
        </p:nvSpPr>
        <p:spPr>
          <a:xfrm>
            <a:off x="8553615" y="5334676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</a:rPr>
              <a:t>Vélvirkja</a:t>
            </a:r>
          </a:p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</a:rPr>
              <a:t>braut</a:t>
            </a:r>
          </a:p>
        </p:txBody>
      </p:sp>
      <p:cxnSp>
        <p:nvCxnSpPr>
          <p:cNvPr id="87" name="Straight Arrow Connector 86"/>
          <p:cNvCxnSpPr/>
          <p:nvPr/>
        </p:nvCxnSpPr>
        <p:spPr>
          <a:xfrm flipV="1">
            <a:off x="8198104" y="5691294"/>
            <a:ext cx="358036" cy="2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06094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85FE-A928-473D-9405-1D4C53A2CFBA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99656" y="378571"/>
            <a:ext cx="61078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s-IS" sz="4400" dirty="0">
                <a:latin typeface="+mj-lt"/>
                <a:hlinkClick r:id="rId2"/>
              </a:rPr>
              <a:t>Fjölbrautaskóli Suðurnesja</a:t>
            </a:r>
            <a:endParaRPr lang="is-IS" sz="4400" dirty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01" y="266280"/>
            <a:ext cx="609685" cy="1181265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6368078" y="2284680"/>
            <a:ext cx="1574590" cy="727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4"/>
              </a:rPr>
              <a:t>Íþrótta- og </a:t>
            </a:r>
            <a:r>
              <a:rPr lang="is-IS" sz="1600" dirty="0" err="1">
                <a:solidFill>
                  <a:schemeClr val="tx1"/>
                </a:solidFill>
                <a:latin typeface="Arial" charset="0"/>
                <a:hlinkClick r:id="rId4"/>
              </a:rPr>
              <a:t>lýðheilsulína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999926" y="1258640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hlinkClick r:id="rId5"/>
              </a:rPr>
              <a:t>Framhaldsskóla brautir</a:t>
            </a:r>
            <a:endParaRPr lang="is-IS" sz="2400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4199788" y="3642897"/>
            <a:ext cx="1574590" cy="735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6"/>
              </a:rPr>
              <a:t>Flugvirkjalína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4367808" y="2867560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4212631" y="2290373"/>
            <a:ext cx="1574590" cy="735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7"/>
              </a:rPr>
              <a:t>Bóknámslína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6407227" y="3636474"/>
            <a:ext cx="1574590" cy="735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8"/>
              </a:rPr>
              <a:t>Listnámslína </a:t>
            </a:r>
            <a:r>
              <a:rPr lang="is-IS" sz="1600" dirty="0" err="1">
                <a:solidFill>
                  <a:schemeClr val="tx1"/>
                </a:solidFill>
                <a:latin typeface="Arial" charset="0"/>
                <a:hlinkClick r:id="rId8"/>
              </a:rPr>
              <a:t>textíl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223382" y="5199905"/>
            <a:ext cx="1574590" cy="735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9"/>
              </a:rPr>
              <a:t>Fornámslína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6368078" y="5199904"/>
            <a:ext cx="1574590" cy="735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0"/>
              </a:rPr>
              <a:t>Verknámslína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2361334" y="2953708"/>
            <a:ext cx="1574590" cy="735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1"/>
              </a:rPr>
              <a:t>Ferðaþjónustu </a:t>
            </a:r>
            <a:r>
              <a:rPr lang="is-IS" sz="1600" dirty="0" err="1">
                <a:solidFill>
                  <a:schemeClr val="tx1"/>
                </a:solidFill>
                <a:latin typeface="Arial" charset="0"/>
                <a:hlinkClick r:id="rId11"/>
              </a:rPr>
              <a:t>lína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8186377" y="2905679"/>
            <a:ext cx="1574590" cy="735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2"/>
              </a:rPr>
              <a:t>Listnámslína myndlist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55154" y="4467780"/>
            <a:ext cx="1574590" cy="735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3"/>
              </a:rPr>
              <a:t>Starfsbraut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8186377" y="4372005"/>
            <a:ext cx="1574590" cy="735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500" dirty="0">
                <a:solidFill>
                  <a:schemeClr val="tx1"/>
                </a:solidFill>
                <a:latin typeface="Arial" charset="0"/>
                <a:hlinkClick r:id="rId14"/>
              </a:rPr>
              <a:t>Tölvuþjónustu </a:t>
            </a:r>
            <a:r>
              <a:rPr lang="is-IS" sz="1500" dirty="0" err="1">
                <a:solidFill>
                  <a:schemeClr val="tx1"/>
                </a:solidFill>
                <a:latin typeface="Arial" charset="0"/>
                <a:hlinkClick r:id="rId14"/>
              </a:rPr>
              <a:t>lína</a:t>
            </a:r>
            <a:endParaRPr lang="is-IS" sz="15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6008038" y="2096511"/>
            <a:ext cx="0" cy="3437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5797972" y="2658137"/>
            <a:ext cx="2100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5785129" y="4004240"/>
            <a:ext cx="2100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5797972" y="5533513"/>
            <a:ext cx="2100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6162442" y="2045663"/>
            <a:ext cx="29731" cy="43106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6182682" y="2658137"/>
            <a:ext cx="1853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183659" y="3995516"/>
            <a:ext cx="2079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6173193" y="5533512"/>
            <a:ext cx="2079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/>
          <p:nvPr/>
        </p:nvSpPr>
        <p:spPr>
          <a:xfrm>
            <a:off x="8186377" y="5988584"/>
            <a:ext cx="1574590" cy="735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500" dirty="0">
                <a:solidFill>
                  <a:schemeClr val="tx1"/>
                </a:solidFill>
                <a:latin typeface="Arial" charset="0"/>
                <a:hlinkClick r:id="rId15"/>
              </a:rPr>
              <a:t>Öryggis- og </a:t>
            </a:r>
            <a:r>
              <a:rPr lang="is-IS" sz="1500" dirty="0" err="1">
                <a:solidFill>
                  <a:schemeClr val="tx1"/>
                </a:solidFill>
                <a:latin typeface="Arial" charset="0"/>
                <a:hlinkClick r:id="rId15"/>
              </a:rPr>
              <a:t>björgunarína</a:t>
            </a:r>
            <a:endParaRPr lang="is-IS" sz="15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20" name="Straight Arrow Connector 19"/>
          <p:cNvCxnSpPr>
            <a:endCxn id="51" idx="3"/>
          </p:cNvCxnSpPr>
          <p:nvPr/>
        </p:nvCxnSpPr>
        <p:spPr>
          <a:xfrm flipH="1">
            <a:off x="3935924" y="3321473"/>
            <a:ext cx="205927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3922789" y="4821626"/>
            <a:ext cx="205927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182682" y="3321473"/>
            <a:ext cx="19268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6182681" y="4822626"/>
            <a:ext cx="19268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6173193" y="6356349"/>
            <a:ext cx="19268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0896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3" y="188914"/>
            <a:ext cx="7715250" cy="777875"/>
          </a:xfrm>
        </p:spPr>
        <p:txBody>
          <a:bodyPr>
            <a:normAutofit/>
          </a:bodyPr>
          <a:lstStyle/>
          <a:p>
            <a:pPr algn="ctr"/>
            <a:r>
              <a:rPr lang="is-IS" dirty="0">
                <a:hlinkClick r:id="rId3"/>
              </a:rPr>
              <a:t>Keilir Menntaskóli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A852-CAEB-41CB-9E10-90E3368E737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409989" y="2693029"/>
            <a:ext cx="1566174" cy="7359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4"/>
              </a:rPr>
              <a:t>Háskólabrú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438576" y="2676744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5"/>
              </a:rPr>
              <a:t>Íþrótta-</a:t>
            </a:r>
          </a:p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5"/>
              </a:rPr>
              <a:t>akademían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2539645" y="2676744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6"/>
              </a:rPr>
              <a:t>Tölvuleikja-braut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2B675C-F9A6-4153-8FBE-F6CFF025B6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5462" y="166108"/>
            <a:ext cx="2169788" cy="70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6992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50272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is-IS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Vesturland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791" y="3634651"/>
            <a:ext cx="1042087" cy="7557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15791" y="4424889"/>
            <a:ext cx="1442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791" y="5081382"/>
            <a:ext cx="1238250" cy="9239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15790" y="5923136"/>
            <a:ext cx="1442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4621" y="3693806"/>
            <a:ext cx="2482444" cy="63748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574621" y="4331294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</p:spTree>
    <p:extLst>
      <p:ext uri="{BB962C8B-B14F-4D97-AF65-F5344CB8AC3E}">
        <p14:creationId xmlns:p14="http://schemas.microsoft.com/office/powerpoint/2010/main" val="41833337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hlinkClick r:id="rId2"/>
              </a:rPr>
              <a:t>Fjölbrautaskóli Snæfellinga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76672"/>
            <a:ext cx="1042087" cy="755799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786951" y="2106922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hlinkClick r:id="rId4"/>
              </a:rPr>
              <a:t>Námsbrautir til stúdentsprófs</a:t>
            </a:r>
            <a:endParaRPr lang="is-I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2786951" y="3271861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5"/>
              </a:rPr>
              <a:t>Félags- og hugvísindabraut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02829" y="4290372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6"/>
              </a:rPr>
              <a:t>Opin braut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802829" y="5308883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  <a:hlinkClick r:id="rId7"/>
              </a:rPr>
              <a:t>Náttúru- og raunvísinda braut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376553" y="3614820"/>
            <a:ext cx="3421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393528" y="4681308"/>
            <a:ext cx="3421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731056" y="2971018"/>
            <a:ext cx="4646" cy="2713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393528" y="5685010"/>
            <a:ext cx="3421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6678041" y="2106922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hlinkClick r:id="rId4"/>
              </a:rPr>
              <a:t>Styttri námsbrautir</a:t>
            </a:r>
            <a:endParaRPr lang="is-IS" sz="2400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7335699" y="3269045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8"/>
              </a:rPr>
              <a:t>Fiskeldisbraut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351577" y="4287556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9"/>
              </a:rPr>
              <a:t>Framhaldsskólabraut 1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7351577" y="5306067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  <a:hlinkClick r:id="rId10"/>
              </a:rPr>
              <a:t>Framhaldsskólabraut 2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988648" y="2971018"/>
            <a:ext cx="4646" cy="2713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983265" y="3614820"/>
            <a:ext cx="328946" cy="8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6983265" y="4673288"/>
            <a:ext cx="328946" cy="8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6983265" y="5682194"/>
            <a:ext cx="328946" cy="8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5089758" y="5314086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  <a:hlinkClick r:id="rId11"/>
              </a:rPr>
              <a:t>Starfsbraut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31055" y="1354218"/>
            <a:ext cx="225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dirty="0"/>
              <a:t>Útibú frá skólanum er á Patreksfirði</a:t>
            </a:r>
          </a:p>
        </p:txBody>
      </p:sp>
    </p:spTree>
    <p:extLst>
      <p:ext uri="{BB962C8B-B14F-4D97-AF65-F5344CB8AC3E}">
        <p14:creationId xmlns:p14="http://schemas.microsoft.com/office/powerpoint/2010/main" val="25281840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hlinkClick r:id="rId2"/>
              </a:rPr>
              <a:t>Fjölbrautaskóli Vesturlands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187" y="565943"/>
            <a:ext cx="1238250" cy="923925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4633809" y="1375414"/>
            <a:ext cx="2345077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" action="ppaction://noaction"/>
              </a:rPr>
              <a:t>Iðn- og verknáms</a:t>
            </a:r>
          </a:p>
          <a:p>
            <a:pPr lvl="0" algn="ctr"/>
            <a:r>
              <a:rPr lang="is-IS" sz="2000" b="1" dirty="0">
                <a:hlinkClick r:id="" action="ppaction://noaction"/>
              </a:rPr>
              <a:t>brautir</a:t>
            </a:r>
            <a:endParaRPr lang="is-IS" sz="20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1361866" y="2480523"/>
            <a:ext cx="1833915" cy="842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Málmiðn</a:t>
            </a:r>
          </a:p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greinar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915060" y="3513940"/>
            <a:ext cx="1280721" cy="6959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hlinkClick r:id="" action="ppaction://noaction"/>
              </a:rPr>
              <a:t>Grunnnám málmiðn</a:t>
            </a:r>
          </a:p>
          <a:p>
            <a:pPr algn="ctr"/>
            <a:r>
              <a:rPr lang="is-IS" sz="1400" dirty="0">
                <a:hlinkClick r:id="" action="ppaction://noaction"/>
              </a:rPr>
              <a:t>greina</a:t>
            </a:r>
            <a:endParaRPr lang="is-IS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1900280" y="5278070"/>
            <a:ext cx="1280721" cy="6825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hlinkClick r:id="rId4"/>
              </a:rPr>
              <a:t>Vélstjóranám 1.stig</a:t>
            </a:r>
            <a:endParaRPr lang="is-IS" sz="1400" dirty="0"/>
          </a:p>
        </p:txBody>
      </p:sp>
      <p:sp>
        <p:nvSpPr>
          <p:cNvPr id="11" name="Rounded Rectangle 10">
            <a:hlinkClick r:id="rId5"/>
          </p:cNvPr>
          <p:cNvSpPr/>
          <p:nvPr/>
        </p:nvSpPr>
        <p:spPr>
          <a:xfrm>
            <a:off x="1900281" y="4396005"/>
            <a:ext cx="1280721" cy="6959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200" dirty="0">
                <a:hlinkClick r:id="rId6"/>
              </a:rPr>
              <a:t>Vélvirkjun iðnnám á verknámsbraut</a:t>
            </a:r>
            <a:endParaRPr lang="is-IS" sz="1200" dirty="0"/>
          </a:p>
        </p:txBody>
      </p:sp>
      <p:sp>
        <p:nvSpPr>
          <p:cNvPr id="37" name="Rounded Rectangle 36"/>
          <p:cNvSpPr/>
          <p:nvPr/>
        </p:nvSpPr>
        <p:spPr>
          <a:xfrm>
            <a:off x="4889389" y="2434553"/>
            <a:ext cx="1833915" cy="8232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Rafiðn</a:t>
            </a:r>
          </a:p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greinar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5442583" y="3446747"/>
            <a:ext cx="1280721" cy="6892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hlinkClick r:id="rId7"/>
              </a:rPr>
              <a:t>Grunnnám rafiðna</a:t>
            </a:r>
            <a:endParaRPr lang="is-IS" sz="1400" dirty="0"/>
          </a:p>
        </p:txBody>
      </p:sp>
      <p:sp>
        <p:nvSpPr>
          <p:cNvPr id="40" name="Rounded Rectangle 39">
            <a:hlinkClick r:id="rId5"/>
          </p:cNvPr>
          <p:cNvSpPr/>
          <p:nvPr/>
        </p:nvSpPr>
        <p:spPr>
          <a:xfrm>
            <a:off x="5455639" y="4321215"/>
            <a:ext cx="1280721" cy="6892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200" dirty="0">
                <a:hlinkClick r:id="rId8"/>
              </a:rPr>
              <a:t>Rafvirkjun iðnnám á verknámsbraut</a:t>
            </a:r>
            <a:endParaRPr lang="is-IS" sz="1200" dirty="0"/>
          </a:p>
        </p:txBody>
      </p:sp>
      <p:sp>
        <p:nvSpPr>
          <p:cNvPr id="55" name="Rounded Rectangle 54"/>
          <p:cNvSpPr/>
          <p:nvPr/>
        </p:nvSpPr>
        <p:spPr>
          <a:xfrm>
            <a:off x="8578924" y="2377451"/>
            <a:ext cx="1833915" cy="859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Tréiðn</a:t>
            </a:r>
          </a:p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greinar 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9120002" y="3355154"/>
            <a:ext cx="1292837" cy="7050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1200" dirty="0">
                <a:hlinkClick r:id="rId9"/>
              </a:rPr>
              <a:t>Grunnnám bygginga- og mannvirkja greina</a:t>
            </a:r>
            <a:endParaRPr lang="is-IS" sz="1200" dirty="0"/>
          </a:p>
        </p:txBody>
      </p:sp>
      <p:sp>
        <p:nvSpPr>
          <p:cNvPr id="63" name="Rounded Rectangle 62">
            <a:hlinkClick r:id="rId5"/>
          </p:cNvPr>
          <p:cNvSpPr/>
          <p:nvPr/>
        </p:nvSpPr>
        <p:spPr>
          <a:xfrm>
            <a:off x="9120001" y="4255896"/>
            <a:ext cx="1292837" cy="7101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200" dirty="0">
                <a:hlinkClick r:id="rId10"/>
              </a:rPr>
              <a:t>Húsasmíði iðnnám á verknámsbraut</a:t>
            </a:r>
            <a:endParaRPr lang="is-IS" sz="1200" dirty="0"/>
          </a:p>
        </p:txBody>
      </p:sp>
      <p:sp>
        <p:nvSpPr>
          <p:cNvPr id="64" name="Rounded Rectangle 63">
            <a:hlinkClick r:id="rId5"/>
          </p:cNvPr>
          <p:cNvSpPr/>
          <p:nvPr/>
        </p:nvSpPr>
        <p:spPr>
          <a:xfrm>
            <a:off x="9120001" y="5161711"/>
            <a:ext cx="1292837" cy="722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200" dirty="0"/>
              <a:t>Húsgagnasmíði iðnnám á verknámsbraut</a:t>
            </a:r>
          </a:p>
        </p:txBody>
      </p:sp>
      <p:sp>
        <p:nvSpPr>
          <p:cNvPr id="103" name="Rounded Rectangle 102">
            <a:hlinkClick r:id="rId5"/>
          </p:cNvPr>
          <p:cNvSpPr/>
          <p:nvPr/>
        </p:nvSpPr>
        <p:spPr>
          <a:xfrm>
            <a:off x="5430466" y="5195683"/>
            <a:ext cx="1304954" cy="6892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200" dirty="0">
                <a:hlinkClick r:id="rId11"/>
              </a:rPr>
              <a:t>Rafvirkjun samningsbundið iðnnám</a:t>
            </a:r>
            <a:endParaRPr lang="is-IS" sz="1200" dirty="0"/>
          </a:p>
        </p:txBody>
      </p:sp>
      <p:cxnSp>
        <p:nvCxnSpPr>
          <p:cNvPr id="6" name="Straight Arrow Connector 5"/>
          <p:cNvCxnSpPr>
            <a:endCxn id="9" idx="1"/>
          </p:cNvCxnSpPr>
          <p:nvPr/>
        </p:nvCxnSpPr>
        <p:spPr>
          <a:xfrm>
            <a:off x="1564312" y="3861939"/>
            <a:ext cx="3507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1549532" y="4744004"/>
            <a:ext cx="3507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564312" y="5619349"/>
            <a:ext cx="3507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49532" y="3322763"/>
            <a:ext cx="14780" cy="2296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051039" y="3796958"/>
            <a:ext cx="3507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036259" y="4679023"/>
            <a:ext cx="3507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051039" y="5554368"/>
            <a:ext cx="3507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036259" y="3257782"/>
            <a:ext cx="14780" cy="2296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8765175" y="3775291"/>
            <a:ext cx="3507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750395" y="4657356"/>
            <a:ext cx="3507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8765175" y="5532701"/>
            <a:ext cx="3507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8750395" y="3236115"/>
            <a:ext cx="14780" cy="2296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9047836" y="1297715"/>
            <a:ext cx="1543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s-IS" i="1" dirty="0">
                <a:hlinkClick r:id="rId12"/>
              </a:rPr>
              <a:t>Inntökuskilyrði</a:t>
            </a:r>
            <a:endParaRPr lang="is-IS" i="1" dirty="0"/>
          </a:p>
        </p:txBody>
      </p:sp>
    </p:spTree>
    <p:extLst>
      <p:ext uri="{BB962C8B-B14F-4D97-AF65-F5344CB8AC3E}">
        <p14:creationId xmlns:p14="http://schemas.microsoft.com/office/powerpoint/2010/main" val="21115997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hlinkClick r:id="rId2"/>
              </a:rPr>
              <a:t>Fjölbrautaskóli Vesturlands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65943"/>
            <a:ext cx="1238250" cy="92392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521304" y="1945965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4"/>
              </a:rPr>
              <a:t>Bóknámsbrautir til stúdentsprófs</a:t>
            </a:r>
            <a:endParaRPr lang="is-IS" sz="20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1666101" y="2984741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Félagsfræða</a:t>
            </a:r>
          </a:p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66257" y="2984869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5"/>
              </a:rPr>
              <a:t>Náttúrufræða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666101" y="3919074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6"/>
              </a:rPr>
              <a:t>Afreksíþrótta svið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966257" y="3919202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7"/>
              </a:rPr>
              <a:t>Opin stúdents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222448" y="5419899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rId7"/>
              </a:rPr>
              <a:t>Tónlistasvið</a:t>
            </a:r>
            <a:endParaRPr lang="is-IS" sz="1100" dirty="0"/>
          </a:p>
        </p:txBody>
      </p:sp>
      <p:sp>
        <p:nvSpPr>
          <p:cNvPr id="11" name="Rounded Rectangle 10"/>
          <p:cNvSpPr/>
          <p:nvPr/>
        </p:nvSpPr>
        <p:spPr>
          <a:xfrm>
            <a:off x="4999665" y="5416344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rId7"/>
              </a:rPr>
              <a:t>Opið svið</a:t>
            </a:r>
            <a:endParaRPr lang="is-IS" sz="1100" dirty="0"/>
          </a:p>
        </p:txBody>
      </p:sp>
      <p:sp>
        <p:nvSpPr>
          <p:cNvPr id="12" name="Rounded Rectangle 11"/>
          <p:cNvSpPr/>
          <p:nvPr/>
        </p:nvSpPr>
        <p:spPr>
          <a:xfrm>
            <a:off x="4999665" y="4757286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rId7"/>
              </a:rPr>
              <a:t>Tungumálasvið</a:t>
            </a:r>
            <a:endParaRPr lang="is-IS" sz="1100" dirty="0"/>
          </a:p>
        </p:txBody>
      </p:sp>
      <p:sp>
        <p:nvSpPr>
          <p:cNvPr id="13" name="Rounded Rectangle 12"/>
          <p:cNvSpPr/>
          <p:nvPr/>
        </p:nvSpPr>
        <p:spPr>
          <a:xfrm>
            <a:off x="3195241" y="4757286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rId7"/>
              </a:rPr>
              <a:t>Viðskipta- og hagfræðisvið</a:t>
            </a:r>
            <a:endParaRPr lang="is-IS" sz="1100" dirty="0"/>
          </a:p>
        </p:txBody>
      </p:sp>
      <p:cxnSp>
        <p:nvCxnSpPr>
          <p:cNvPr id="30" name="Straight Arrow Connector 29"/>
          <p:cNvCxnSpPr>
            <a:endCxn id="6" idx="3"/>
          </p:cNvCxnSpPr>
          <p:nvPr/>
        </p:nvCxnSpPr>
        <p:spPr>
          <a:xfrm flipH="1">
            <a:off x="3240692" y="3360868"/>
            <a:ext cx="26014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3240082" y="4295201"/>
            <a:ext cx="26014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682325" y="3360867"/>
            <a:ext cx="2839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682325" y="4295200"/>
            <a:ext cx="2839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500228" y="2810062"/>
            <a:ext cx="0" cy="1485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682107" y="2810062"/>
            <a:ext cx="0" cy="1485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7342573" y="1945965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200" b="1" dirty="0">
                <a:hlinkClick r:id="" action="ppaction://noaction"/>
              </a:rPr>
              <a:t>Framhaldsskóla</a:t>
            </a:r>
          </a:p>
          <a:p>
            <a:pPr lvl="0" algn="ctr"/>
            <a:r>
              <a:rPr lang="is-IS" sz="2200" b="1" dirty="0">
                <a:hlinkClick r:id="" action="ppaction://noaction"/>
              </a:rPr>
              <a:t>braut</a:t>
            </a:r>
            <a:endParaRPr lang="is-IS" sz="2200" b="1" dirty="0"/>
          </a:p>
        </p:txBody>
      </p:sp>
      <p:cxnSp>
        <p:nvCxnSpPr>
          <p:cNvPr id="53" name="Straight Arrow Connector 52"/>
          <p:cNvCxnSpPr>
            <a:endCxn id="10" idx="3"/>
          </p:cNvCxnSpPr>
          <p:nvPr/>
        </p:nvCxnSpPr>
        <p:spPr>
          <a:xfrm flipH="1">
            <a:off x="4433248" y="5699404"/>
            <a:ext cx="225206" cy="7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753552" y="5083986"/>
            <a:ext cx="246113" cy="7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632894" y="4680010"/>
            <a:ext cx="33927" cy="1676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/>
        </p:nvSpPr>
        <p:spPr>
          <a:xfrm>
            <a:off x="7342573" y="3045112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200" b="1" dirty="0">
                <a:hlinkClick r:id="rId8"/>
              </a:rPr>
              <a:t>Starfsbraut</a:t>
            </a:r>
            <a:endParaRPr lang="is-IS" sz="2200" b="1" dirty="0"/>
          </a:p>
        </p:txBody>
      </p:sp>
      <p:sp>
        <p:nvSpPr>
          <p:cNvPr id="69" name="Rounded Rectangle 68"/>
          <p:cNvSpPr/>
          <p:nvPr/>
        </p:nvSpPr>
        <p:spPr>
          <a:xfrm>
            <a:off x="7342573" y="4151158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200" b="1" dirty="0">
                <a:hlinkClick r:id="rId9"/>
              </a:rPr>
              <a:t>Viðbótarnám til stúdentsprófs</a:t>
            </a:r>
            <a:endParaRPr lang="is-IS" sz="2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291782" y="1394691"/>
            <a:ext cx="1644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10"/>
              </a:rPr>
              <a:t>Inntökuskilyrði</a:t>
            </a:r>
            <a:endParaRPr lang="is-IS" i="1" dirty="0"/>
          </a:p>
        </p:txBody>
      </p:sp>
      <p:sp>
        <p:nvSpPr>
          <p:cNvPr id="31" name="Rounded Rectangle 30"/>
          <p:cNvSpPr/>
          <p:nvPr/>
        </p:nvSpPr>
        <p:spPr>
          <a:xfrm>
            <a:off x="3222448" y="6082511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rId7"/>
              </a:rPr>
              <a:t>Íþrótta- og heilsusvið</a:t>
            </a:r>
            <a:endParaRPr lang="is-IS" sz="1100" dirty="0"/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4433248" y="6349241"/>
            <a:ext cx="225206" cy="7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4412813" y="5083986"/>
            <a:ext cx="225206" cy="7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762250" y="5688064"/>
            <a:ext cx="246113" cy="7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748447" y="4670088"/>
            <a:ext cx="13803" cy="1017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7342573" y="5255269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200" b="1" dirty="0">
                <a:hlinkClick r:id="rId11"/>
              </a:rPr>
              <a:t>Tæknistúdent </a:t>
            </a:r>
          </a:p>
          <a:p>
            <a:pPr lvl="0" algn="ctr"/>
            <a:r>
              <a:rPr lang="is-IS" sz="1400" b="1" dirty="0">
                <a:hlinkClick r:id="rId11"/>
              </a:rPr>
              <a:t>að loknu 3-4 ára starfsnámi</a:t>
            </a:r>
            <a:endParaRPr lang="is-IS" sz="1400" b="1" dirty="0"/>
          </a:p>
        </p:txBody>
      </p:sp>
    </p:spTree>
    <p:extLst>
      <p:ext uri="{BB962C8B-B14F-4D97-AF65-F5344CB8AC3E}">
        <p14:creationId xmlns:p14="http://schemas.microsoft.com/office/powerpoint/2010/main" val="7156058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019" y="36512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s-IS" sz="4000" dirty="0">
                <a:latin typeface="+mn-lt"/>
                <a:hlinkClick r:id="rId2"/>
              </a:rPr>
              <a:t>Landbúnaðarháskóli Íslands</a:t>
            </a:r>
            <a:endParaRPr lang="is-IS" sz="4000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836" y="508360"/>
            <a:ext cx="1039091" cy="103909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65235" y="1547451"/>
            <a:ext cx="57173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dirty="0"/>
              <a:t>Býður upp á nám á framhaldsskólastigi á eftirtöldum brautum. Nemendur þurfa að hafa lokið 3-4 önnum í framhaldsskóla og vera orðnir 18 ára til að geta hafið nám.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967227" y="4831914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 err="1">
                <a:solidFill>
                  <a:schemeClr val="tx1"/>
                </a:solidFill>
                <a:latin typeface="Arial" charset="0"/>
                <a:hlinkClick r:id="rId4"/>
              </a:rPr>
              <a:t>Búfræði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611964" y="3927487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5"/>
              </a:rPr>
              <a:t>Skógur og náttúra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67227" y="3927487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Blóma</a:t>
            </a:r>
          </a:p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skreytingar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611964" y="4831915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6"/>
              </a:rPr>
              <a:t>Skrúð garðyrkja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967227" y="5736341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7"/>
              </a:rPr>
              <a:t>Garðyrkju framleiðsla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133213" y="2757266"/>
            <a:ext cx="2043441" cy="9113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8"/>
              </a:rPr>
              <a:t>Nám á framhaldsskólastigi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966691" y="3668639"/>
            <a:ext cx="0" cy="24678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248400" y="3668639"/>
            <a:ext cx="0" cy="1502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541818" y="4304145"/>
            <a:ext cx="4248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541818" y="5176981"/>
            <a:ext cx="4248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541818" y="6136448"/>
            <a:ext cx="4248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6" idx="1"/>
          </p:cNvCxnSpPr>
          <p:nvPr/>
        </p:nvCxnSpPr>
        <p:spPr>
          <a:xfrm flipV="1">
            <a:off x="6248400" y="4303615"/>
            <a:ext cx="363564" cy="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248400" y="5171605"/>
            <a:ext cx="363564" cy="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9269350" y="2757266"/>
            <a:ext cx="1700907" cy="8618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9"/>
              </a:rPr>
              <a:t>Samstarf við Menntaskóla Borgarfjarðar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9332508" y="3942630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 err="1">
                <a:solidFill>
                  <a:schemeClr val="tx1"/>
                </a:solidFill>
                <a:latin typeface="Arial" charset="0"/>
                <a:hlinkClick r:id="rId4"/>
              </a:rPr>
              <a:t>Búfræði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4" name="Straight Arrow Connector 13"/>
          <p:cNvCxnSpPr>
            <a:stCxn id="18" idx="2"/>
          </p:cNvCxnSpPr>
          <p:nvPr/>
        </p:nvCxnSpPr>
        <p:spPr>
          <a:xfrm flipH="1">
            <a:off x="10119803" y="3619152"/>
            <a:ext cx="1" cy="286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172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9512"/>
          </a:xfrm>
        </p:spPr>
        <p:txBody>
          <a:bodyPr/>
          <a:lstStyle/>
          <a:p>
            <a:pPr algn="ctr"/>
            <a:r>
              <a:rPr lang="is-IS" b="1" u="sng" dirty="0"/>
              <a:t>Inntökuskilyrði framhaldsskólanna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1" y="1219200"/>
            <a:ext cx="11000509" cy="550227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s-IS" sz="3600" dirty="0"/>
              <a:t>Framhaldsskólarnir setja allir reglur um </a:t>
            </a:r>
            <a:r>
              <a:rPr lang="is-IS" sz="3600" b="1" dirty="0">
                <a:solidFill>
                  <a:srgbClr val="FF0000"/>
                </a:solidFill>
              </a:rPr>
              <a:t>lágmarkseinkunnir sem nemendur þurfa til að komast inn á námsbrautir og best er að skoða heimasíðu hvers skóla fyrir sig.</a:t>
            </a:r>
          </a:p>
          <a:p>
            <a:pPr marL="0" indent="0">
              <a:buNone/>
            </a:pPr>
            <a:endParaRPr lang="is-IS" sz="36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s-IS" sz="3600" dirty="0"/>
              <a:t>Nær allir skólar horfa fyrst og fremst á einkunnir í íslensku, stærðfræði og ensku en aðrar námsgreinar geta svo </a:t>
            </a:r>
            <a:r>
              <a:rPr lang="is-IS" sz="3600" dirty="0" err="1"/>
              <a:t>bæst</a:t>
            </a:r>
            <a:r>
              <a:rPr lang="is-IS" sz="3600" dirty="0"/>
              <a:t> við</a:t>
            </a:r>
          </a:p>
          <a:p>
            <a:pPr marL="0" indent="0">
              <a:buNone/>
            </a:pPr>
            <a:endParaRPr lang="is-IS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is-IS" sz="3600" dirty="0"/>
              <a:t>Í MR og Versló hafa íslenska og stærðfræði tvöfalt vægi</a:t>
            </a:r>
          </a:p>
          <a:p>
            <a:pPr marL="0" indent="0">
              <a:buNone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85FE-A928-473D-9405-1D4C53A2CFB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98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143" y="124968"/>
            <a:ext cx="10515600" cy="1325563"/>
          </a:xfrm>
        </p:spPr>
        <p:txBody>
          <a:bodyPr/>
          <a:lstStyle/>
          <a:p>
            <a:pPr algn="ctr"/>
            <a:r>
              <a:rPr lang="is-IS" dirty="0">
                <a:hlinkClick r:id="rId2"/>
              </a:rPr>
              <a:t>Menntaskóli Borgarfjarðar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57" y="628276"/>
            <a:ext cx="2482444" cy="6374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66076" y="1247839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4"/>
              </a:rPr>
              <a:t>Inntökuskilyrði</a:t>
            </a:r>
            <a:endParaRPr lang="is-IS" i="1" dirty="0"/>
          </a:p>
        </p:txBody>
      </p:sp>
      <p:sp>
        <p:nvSpPr>
          <p:cNvPr id="6" name="Rounded Rectangle 5"/>
          <p:cNvSpPr/>
          <p:nvPr/>
        </p:nvSpPr>
        <p:spPr>
          <a:xfrm>
            <a:off x="4607775" y="1375194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hlinkClick r:id="rId5"/>
              </a:rPr>
              <a:t>Námsbrautir</a:t>
            </a:r>
            <a:endParaRPr lang="is-IS" sz="24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3599663" y="2380779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Félagsfræða</a:t>
            </a:r>
          </a:p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599663" y="3274522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6"/>
              </a:rPr>
              <a:t>Starfsbraut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599663" y="4168264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7"/>
              </a:rPr>
              <a:t>Íþróttafræði braut </a:t>
            </a:r>
            <a:r>
              <a:rPr lang="is-IS" sz="1400" dirty="0">
                <a:solidFill>
                  <a:schemeClr val="tx1"/>
                </a:solidFill>
                <a:latin typeface="Arial" charset="0"/>
                <a:hlinkClick r:id="rId7"/>
              </a:rPr>
              <a:t>félagsfræðasvið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191789" y="5062006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8"/>
              </a:rPr>
              <a:t>Náttúrufræði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191789" y="4168265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9"/>
              </a:rPr>
              <a:t>Framhaldsskóla braut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191789" y="3274522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0"/>
              </a:rPr>
              <a:t>Opin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191789" y="2380779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11"/>
              </a:rPr>
              <a:t>Heilbrigðisritara braut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5174253" y="2756905"/>
            <a:ext cx="2976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196302" y="3643679"/>
            <a:ext cx="2976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196302" y="4526536"/>
            <a:ext cx="2976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196302" y="5445283"/>
            <a:ext cx="2976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831911" y="2756905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31911" y="3658482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831911" y="4526536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831911" y="5431163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844908" y="6351344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493920" y="2239290"/>
            <a:ext cx="0" cy="2305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828875" y="2239291"/>
            <a:ext cx="11278" cy="4112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494804" y="4544390"/>
            <a:ext cx="1482" cy="893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3595426" y="5062005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2"/>
              </a:rPr>
              <a:t>Íþróttafræði braut </a:t>
            </a:r>
            <a:r>
              <a:rPr lang="is-IS" sz="1400" dirty="0">
                <a:solidFill>
                  <a:schemeClr val="tx1"/>
                </a:solidFill>
                <a:latin typeface="Arial" charset="0"/>
                <a:hlinkClick r:id="rId12"/>
              </a:rPr>
              <a:t>náttúrufræðisvið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191789" y="5955747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3"/>
              </a:rPr>
              <a:t>Náttúrufræði braut – </a:t>
            </a:r>
            <a:r>
              <a:rPr lang="is-IS" sz="1600" dirty="0" err="1">
                <a:solidFill>
                  <a:schemeClr val="tx1"/>
                </a:solidFill>
                <a:latin typeface="Arial" charset="0"/>
                <a:hlinkClick r:id="rId13"/>
              </a:rPr>
              <a:t>búfræðisvið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6990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71640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is-IS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Vestfirðir</a:t>
            </a:r>
            <a:endParaRPr lang="is-IS" sz="9600" dirty="0">
              <a:solidFill>
                <a:srgbClr val="00B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987" y="3426936"/>
            <a:ext cx="962025" cy="95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76240" y="4395072"/>
            <a:ext cx="183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</p:spTree>
    <p:extLst>
      <p:ext uri="{BB962C8B-B14F-4D97-AF65-F5344CB8AC3E}">
        <p14:creationId xmlns:p14="http://schemas.microsoft.com/office/powerpoint/2010/main" val="41923443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hlinkClick r:id="rId2"/>
              </a:rPr>
              <a:t>Menntaskólinn á Ísafirði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88" y="551656"/>
            <a:ext cx="962025" cy="952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08539" y="119931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4"/>
              </a:rPr>
              <a:t>Inntökuskilyrði</a:t>
            </a:r>
            <a:endParaRPr lang="is-IS" i="1" dirty="0"/>
          </a:p>
        </p:txBody>
      </p:sp>
      <p:sp>
        <p:nvSpPr>
          <p:cNvPr id="7" name="Rounded Rectangle 6"/>
          <p:cNvSpPr/>
          <p:nvPr/>
        </p:nvSpPr>
        <p:spPr>
          <a:xfrm>
            <a:off x="2439876" y="1839764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5"/>
              </a:rPr>
              <a:t>Stúdentsprófs brautir</a:t>
            </a:r>
            <a:endParaRPr lang="is-IS" sz="20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2442160" y="2811859"/>
            <a:ext cx="161176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6"/>
              </a:rPr>
              <a:t>Náttúruvísinda braut</a:t>
            </a:r>
            <a:endParaRPr lang="is-IS" sz="16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2442160" y="3594747"/>
            <a:ext cx="161176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7"/>
              </a:rPr>
              <a:t>Félagsvísinda braut</a:t>
            </a:r>
            <a:endParaRPr lang="is-IS" sz="16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9535309" y="2841548"/>
            <a:ext cx="161176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8"/>
              </a:rPr>
              <a:t>Grunndeild málmiðngreina</a:t>
            </a:r>
            <a:endParaRPr lang="is-IS" sz="16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9792260" y="4912344"/>
            <a:ext cx="1365334" cy="6284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600" b="1" dirty="0">
                <a:hlinkClick r:id="rId9"/>
              </a:rPr>
              <a:t>Skipstjórn A og B nám</a:t>
            </a:r>
            <a:endParaRPr lang="is-IS" sz="1600" b="1" dirty="0"/>
          </a:p>
        </p:txBody>
      </p:sp>
      <p:sp>
        <p:nvSpPr>
          <p:cNvPr id="16" name="Rounded Rectangle 15"/>
          <p:cNvSpPr/>
          <p:nvPr/>
        </p:nvSpPr>
        <p:spPr>
          <a:xfrm>
            <a:off x="2442160" y="4373673"/>
            <a:ext cx="161176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0"/>
              </a:rPr>
              <a:t>Opin stúdentsbraut</a:t>
            </a:r>
            <a:endParaRPr lang="is-IS" sz="1600" b="1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4053922" y="3171899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053922" y="3954787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4053922" y="4733713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9198437" y="3197273"/>
            <a:ext cx="2974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9535309" y="3954787"/>
            <a:ext cx="2569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341954" y="2703860"/>
            <a:ext cx="0" cy="2029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9198436" y="2661738"/>
            <a:ext cx="2" cy="5355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4990706" y="4820757"/>
            <a:ext cx="161176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" action="ppaction://noaction"/>
              </a:rPr>
              <a:t>Afreksíþrótta</a:t>
            </a:r>
          </a:p>
          <a:p>
            <a:pPr lvl="0" algn="ctr"/>
            <a:r>
              <a:rPr lang="is-IS" sz="1600" b="1" dirty="0">
                <a:hlinkClick r:id="" action="ppaction://noaction"/>
              </a:rPr>
              <a:t>svið</a:t>
            </a:r>
            <a:endParaRPr lang="is-IS" sz="1600" b="1" dirty="0"/>
          </a:p>
        </p:txBody>
      </p:sp>
      <p:sp>
        <p:nvSpPr>
          <p:cNvPr id="24" name="Rounded Rectangle 23"/>
          <p:cNvSpPr/>
          <p:nvPr/>
        </p:nvSpPr>
        <p:spPr>
          <a:xfrm>
            <a:off x="4990706" y="3842644"/>
            <a:ext cx="161176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1"/>
              </a:rPr>
              <a:t>Starfsbraut</a:t>
            </a:r>
            <a:endParaRPr lang="is-IS" sz="1600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8007928" y="1834662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12"/>
              </a:rPr>
              <a:t>Verk- og starfsnáms brautir</a:t>
            </a:r>
            <a:endParaRPr lang="is-IS" sz="20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9792260" y="5605817"/>
            <a:ext cx="1365334" cy="6284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3"/>
              </a:rPr>
              <a:t>Vélstjórn A og B nám</a:t>
            </a:r>
            <a:endParaRPr lang="is-IS" sz="1600" b="1" dirty="0"/>
          </a:p>
        </p:txBody>
      </p:sp>
      <p:sp>
        <p:nvSpPr>
          <p:cNvPr id="32" name="Rounded Rectangle 31"/>
          <p:cNvSpPr/>
          <p:nvPr/>
        </p:nvSpPr>
        <p:spPr>
          <a:xfrm>
            <a:off x="7070894" y="2838989"/>
            <a:ext cx="161176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4"/>
              </a:rPr>
              <a:t>Grunnnám hár- og snyrtigreina</a:t>
            </a:r>
            <a:endParaRPr lang="is-IS" sz="16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7081283" y="3596452"/>
            <a:ext cx="161176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5"/>
              </a:rPr>
              <a:t>Húsasmíði</a:t>
            </a:r>
            <a:endParaRPr lang="is-IS" sz="1600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7081283" y="4373673"/>
            <a:ext cx="161176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6"/>
              </a:rPr>
              <a:t>Sjúkraliðabraut</a:t>
            </a:r>
            <a:endParaRPr lang="is-IS" sz="1600" b="1" dirty="0"/>
          </a:p>
        </p:txBody>
      </p:sp>
      <p:sp>
        <p:nvSpPr>
          <p:cNvPr id="35" name="Rounded Rectangle 34"/>
          <p:cNvSpPr/>
          <p:nvPr/>
        </p:nvSpPr>
        <p:spPr>
          <a:xfrm>
            <a:off x="7081283" y="5148946"/>
            <a:ext cx="161176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" action="ppaction://noaction"/>
              </a:rPr>
              <a:t>Lista- og nýsköpunar</a:t>
            </a:r>
          </a:p>
          <a:p>
            <a:pPr lvl="0" algn="ctr"/>
            <a:r>
              <a:rPr lang="is-IS" sz="1600" b="1" dirty="0">
                <a:hlinkClick r:id="" action="ppaction://noaction"/>
              </a:rPr>
              <a:t>braut</a:t>
            </a:r>
            <a:endParaRPr lang="is-IS" sz="1600" b="1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8965559" y="2661738"/>
            <a:ext cx="14477" cy="2798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2" idx="3"/>
          </p:cNvCxnSpPr>
          <p:nvPr/>
        </p:nvCxnSpPr>
        <p:spPr>
          <a:xfrm flipH="1">
            <a:off x="8682656" y="3197273"/>
            <a:ext cx="297380" cy="17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33" idx="3"/>
          </p:cNvCxnSpPr>
          <p:nvPr/>
        </p:nvCxnSpPr>
        <p:spPr>
          <a:xfrm flipH="1">
            <a:off x="8693045" y="3954788"/>
            <a:ext cx="272514" cy="1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34" idx="3"/>
          </p:cNvCxnSpPr>
          <p:nvPr/>
        </p:nvCxnSpPr>
        <p:spPr>
          <a:xfrm flipH="1">
            <a:off x="8693045" y="4733713"/>
            <a:ext cx="2725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8697305" y="5459933"/>
            <a:ext cx="2827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9792260" y="3637171"/>
            <a:ext cx="1354811" cy="5741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/>
              <a:t>Stálsmíði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9776739" y="4274304"/>
            <a:ext cx="1370332" cy="5768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/>
              <a:t>Vélvirkjun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9794929" y="4025644"/>
            <a:ext cx="149731" cy="194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9535309" y="3472511"/>
            <a:ext cx="0" cy="2464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9519788" y="4562724"/>
            <a:ext cx="2569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9552975" y="5300720"/>
            <a:ext cx="2569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9519788" y="5936513"/>
            <a:ext cx="2569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84670" y="1312553"/>
            <a:ext cx="2466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dirty="0">
                <a:hlinkClick r:id="rId17"/>
              </a:rPr>
              <a:t>Boðið upp á heimavist</a:t>
            </a:r>
            <a:endParaRPr lang="is-IS" sz="1400" dirty="0"/>
          </a:p>
        </p:txBody>
      </p:sp>
    </p:spTree>
    <p:extLst>
      <p:ext uri="{BB962C8B-B14F-4D97-AF65-F5344CB8AC3E}">
        <p14:creationId xmlns:p14="http://schemas.microsoft.com/office/powerpoint/2010/main" val="22649499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85FE-A928-473D-9405-1D4C53A2CFBA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62496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is-IS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Norðurland</a:t>
            </a:r>
            <a:endParaRPr lang="is-IS" sz="9600" dirty="0">
              <a:solidFill>
                <a:srgbClr val="00B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613" y="3055381"/>
            <a:ext cx="1022648" cy="98245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86057" y="4082398"/>
            <a:ext cx="138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720" y="4836160"/>
            <a:ext cx="1135101" cy="782828"/>
          </a:xfrm>
        </p:spPr>
      </p:pic>
      <p:sp>
        <p:nvSpPr>
          <p:cNvPr id="8" name="TextBox 7"/>
          <p:cNvSpPr txBox="1"/>
          <p:nvPr/>
        </p:nvSpPr>
        <p:spPr>
          <a:xfrm>
            <a:off x="2810617" y="5694378"/>
            <a:ext cx="140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549" y="3078617"/>
            <a:ext cx="1350971" cy="102108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496600" y="4003270"/>
            <a:ext cx="145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071" y="4618324"/>
            <a:ext cx="1998337" cy="121849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786661" y="5618988"/>
            <a:ext cx="1788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Bekkjakerfi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364" y="2975109"/>
            <a:ext cx="1666054" cy="1143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004252" y="3975067"/>
            <a:ext cx="1351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0109" y="4816715"/>
            <a:ext cx="1289418" cy="84398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053481" y="5684415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818" y="3299430"/>
            <a:ext cx="1488887" cy="49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5655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3" y="188914"/>
            <a:ext cx="8103717" cy="777875"/>
          </a:xfrm>
        </p:spPr>
        <p:txBody>
          <a:bodyPr>
            <a:noAutofit/>
          </a:bodyPr>
          <a:lstStyle/>
          <a:p>
            <a:r>
              <a:rPr lang="is-IS" dirty="0">
                <a:hlinkClick r:id="rId3"/>
              </a:rPr>
              <a:t>Fjölbrautaskóli Norðurlands vestra</a:t>
            </a:r>
            <a:endParaRPr lang="is-I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A852-CAEB-41CB-9E10-90E3368E7370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22430" y="934924"/>
            <a:ext cx="2014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4"/>
              </a:rPr>
              <a:t>Inntökuskilyrði</a:t>
            </a:r>
            <a:endParaRPr lang="is-IS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13" y="188914"/>
            <a:ext cx="1022648" cy="982456"/>
          </a:xfrm>
          <a:prstGeom prst="rect">
            <a:avLst/>
          </a:prstGeom>
        </p:spPr>
      </p:pic>
      <p:sp>
        <p:nvSpPr>
          <p:cNvPr id="20" name="Rounded Rectangle 19"/>
          <p:cNvSpPr/>
          <p:nvPr/>
        </p:nvSpPr>
        <p:spPr>
          <a:xfrm>
            <a:off x="1263003" y="1606649"/>
            <a:ext cx="1804128" cy="756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s-IS" b="1" dirty="0">
                <a:hlinkClick r:id="rId6"/>
              </a:rPr>
              <a:t>Stúdentsbrautir</a:t>
            </a:r>
            <a:endParaRPr lang="is-IS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457427" y="2681066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" action="ppaction://noaction"/>
              </a:rPr>
              <a:t>Félagsvísinda</a:t>
            </a:r>
          </a:p>
          <a:p>
            <a:pPr algn="ctr"/>
            <a:r>
              <a:rPr lang="is-IS" sz="1100" dirty="0">
                <a:hlinkClick r:id="" action="ppaction://noaction"/>
              </a:rPr>
              <a:t>braut</a:t>
            </a:r>
            <a:endParaRPr lang="is-IS" sz="1100" dirty="0"/>
          </a:p>
        </p:txBody>
      </p:sp>
      <p:sp>
        <p:nvSpPr>
          <p:cNvPr id="23" name="Rounded Rectangle 22"/>
          <p:cNvSpPr/>
          <p:nvPr/>
        </p:nvSpPr>
        <p:spPr>
          <a:xfrm>
            <a:off x="2651219" y="2690650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rId7"/>
              </a:rPr>
              <a:t>Fjölgreinabraut</a:t>
            </a:r>
            <a:endParaRPr lang="is-IS" sz="1100" dirty="0"/>
          </a:p>
        </p:txBody>
      </p:sp>
      <p:sp>
        <p:nvSpPr>
          <p:cNvPr id="25" name="Rounded Rectangle 24"/>
          <p:cNvSpPr/>
          <p:nvPr/>
        </p:nvSpPr>
        <p:spPr>
          <a:xfrm>
            <a:off x="2657406" y="3547440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rId8"/>
              </a:rPr>
              <a:t>Hestabraut</a:t>
            </a:r>
            <a:endParaRPr lang="is-IS" sz="1100" dirty="0"/>
          </a:p>
        </p:txBody>
      </p:sp>
      <p:sp>
        <p:nvSpPr>
          <p:cNvPr id="28" name="Rounded Rectangle 27"/>
          <p:cNvSpPr/>
          <p:nvPr/>
        </p:nvSpPr>
        <p:spPr>
          <a:xfrm>
            <a:off x="2660115" y="4404230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rId9"/>
              </a:rPr>
              <a:t>Náttúruvísinda braut</a:t>
            </a:r>
            <a:endParaRPr lang="is-IS" sz="1100" dirty="0"/>
          </a:p>
        </p:txBody>
      </p:sp>
      <p:sp>
        <p:nvSpPr>
          <p:cNvPr id="30" name="Rounded Rectangle 29"/>
          <p:cNvSpPr/>
          <p:nvPr/>
        </p:nvSpPr>
        <p:spPr>
          <a:xfrm>
            <a:off x="9020366" y="1625223"/>
            <a:ext cx="1804128" cy="756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b="1" dirty="0">
                <a:hlinkClick r:id="rId10"/>
              </a:rPr>
              <a:t>Iðnbrautir</a:t>
            </a:r>
            <a:endParaRPr lang="is-IS" b="1" dirty="0"/>
          </a:p>
        </p:txBody>
      </p:sp>
      <p:sp>
        <p:nvSpPr>
          <p:cNvPr id="31" name="Rounded Rectangle 30"/>
          <p:cNvSpPr/>
          <p:nvPr/>
        </p:nvSpPr>
        <p:spPr>
          <a:xfrm>
            <a:off x="5189584" y="1609518"/>
            <a:ext cx="1804128" cy="756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b="1" dirty="0">
                <a:hlinkClick r:id="" action="ppaction://noaction"/>
              </a:rPr>
              <a:t>Starfsnáms</a:t>
            </a:r>
          </a:p>
          <a:p>
            <a:pPr algn="ctr"/>
            <a:r>
              <a:rPr lang="is-IS" b="1" dirty="0">
                <a:hlinkClick r:id="" action="ppaction://noaction"/>
              </a:rPr>
              <a:t>brautir</a:t>
            </a:r>
            <a:endParaRPr lang="is-IS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12287" y="2380711"/>
            <a:ext cx="23517" cy="2310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21" idx="3"/>
          </p:cNvCxnSpPr>
          <p:nvPr/>
        </p:nvCxnSpPr>
        <p:spPr>
          <a:xfrm flipH="1" flipV="1">
            <a:off x="1668227" y="2967680"/>
            <a:ext cx="244060" cy="52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1647831" y="3811095"/>
            <a:ext cx="284129" cy="5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1685276" y="4681801"/>
            <a:ext cx="25238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23" idx="1"/>
          </p:cNvCxnSpPr>
          <p:nvPr/>
        </p:nvCxnSpPr>
        <p:spPr>
          <a:xfrm>
            <a:off x="2374160" y="2967680"/>
            <a:ext cx="277059" cy="9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25" idx="1"/>
          </p:cNvCxnSpPr>
          <p:nvPr/>
        </p:nvCxnSpPr>
        <p:spPr>
          <a:xfrm flipV="1">
            <a:off x="2384917" y="3834054"/>
            <a:ext cx="272489" cy="3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endCxn id="28" idx="1"/>
          </p:cNvCxnSpPr>
          <p:nvPr/>
        </p:nvCxnSpPr>
        <p:spPr>
          <a:xfrm>
            <a:off x="2399826" y="4690844"/>
            <a:ext cx="2602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444317" y="3502992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rId11"/>
              </a:rPr>
              <a:t>Stúdentsbraut starfsnáms</a:t>
            </a:r>
            <a:endParaRPr lang="is-IS" sz="1100" dirty="0"/>
          </a:p>
        </p:txBody>
      </p:sp>
      <p:sp>
        <p:nvSpPr>
          <p:cNvPr id="70" name="Rounded Rectangle 69"/>
          <p:cNvSpPr/>
          <p:nvPr/>
        </p:nvSpPr>
        <p:spPr>
          <a:xfrm>
            <a:off x="464715" y="4357388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>
                <a:hlinkClick r:id="rId12"/>
              </a:rPr>
              <a:t>Tæknistúdent</a:t>
            </a:r>
            <a:endParaRPr lang="is-IS" sz="1100" dirty="0"/>
          </a:p>
        </p:txBody>
      </p:sp>
      <p:cxnSp>
        <p:nvCxnSpPr>
          <p:cNvPr id="81" name="Straight Connector 80"/>
          <p:cNvCxnSpPr/>
          <p:nvPr/>
        </p:nvCxnSpPr>
        <p:spPr>
          <a:xfrm>
            <a:off x="2354558" y="2370087"/>
            <a:ext cx="30359" cy="2320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ounded Rectangle 116"/>
          <p:cNvSpPr/>
          <p:nvPr/>
        </p:nvSpPr>
        <p:spPr>
          <a:xfrm>
            <a:off x="4400810" y="2659601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" action="ppaction://noaction"/>
              </a:rPr>
              <a:t>Hestaliða </a:t>
            </a:r>
          </a:p>
          <a:p>
            <a:pPr algn="ctr"/>
            <a:r>
              <a:rPr lang="is-IS" sz="1100" dirty="0">
                <a:hlinkClick r:id="" action="ppaction://noaction"/>
              </a:rPr>
              <a:t>braut</a:t>
            </a:r>
            <a:endParaRPr lang="is-IS" sz="1100" dirty="0"/>
          </a:p>
        </p:txBody>
      </p:sp>
      <p:sp>
        <p:nvSpPr>
          <p:cNvPr id="118" name="Rounded Rectangle 117"/>
          <p:cNvSpPr/>
          <p:nvPr/>
        </p:nvSpPr>
        <p:spPr>
          <a:xfrm>
            <a:off x="6587948" y="2653669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rId13"/>
              </a:rPr>
              <a:t>Vélstjórnarbraut A</a:t>
            </a:r>
            <a:endParaRPr lang="is-IS" sz="1100" dirty="0"/>
          </a:p>
        </p:txBody>
      </p:sp>
      <p:sp>
        <p:nvSpPr>
          <p:cNvPr id="119" name="Rounded Rectangle 118"/>
          <p:cNvSpPr/>
          <p:nvPr/>
        </p:nvSpPr>
        <p:spPr>
          <a:xfrm>
            <a:off x="4400810" y="3514121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" action="ppaction://noaction"/>
              </a:rPr>
              <a:t>Kvikmynda </a:t>
            </a:r>
          </a:p>
          <a:p>
            <a:pPr algn="ctr"/>
            <a:r>
              <a:rPr lang="is-IS" sz="1100" dirty="0">
                <a:hlinkClick r:id="" action="ppaction://noaction"/>
              </a:rPr>
              <a:t>braut</a:t>
            </a:r>
            <a:endParaRPr lang="is-IS" sz="1100" dirty="0"/>
          </a:p>
        </p:txBody>
      </p:sp>
      <p:sp>
        <p:nvSpPr>
          <p:cNvPr id="120" name="Rounded Rectangle 119"/>
          <p:cNvSpPr/>
          <p:nvPr/>
        </p:nvSpPr>
        <p:spPr>
          <a:xfrm>
            <a:off x="6594135" y="3510459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rId14"/>
              </a:rPr>
              <a:t>Vélstjórnarbraut B</a:t>
            </a:r>
            <a:endParaRPr lang="is-IS" sz="1100" dirty="0"/>
          </a:p>
        </p:txBody>
      </p:sp>
      <p:sp>
        <p:nvSpPr>
          <p:cNvPr id="122" name="Rounded Rectangle 121"/>
          <p:cNvSpPr/>
          <p:nvPr/>
        </p:nvSpPr>
        <p:spPr>
          <a:xfrm>
            <a:off x="6603498" y="4382765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rId15"/>
              </a:rPr>
              <a:t>Stúdentsbraut starfsnáms</a:t>
            </a:r>
            <a:endParaRPr lang="is-IS" sz="1100" dirty="0"/>
          </a:p>
        </p:txBody>
      </p:sp>
      <p:cxnSp>
        <p:nvCxnSpPr>
          <p:cNvPr id="123" name="Straight Connector 122"/>
          <p:cNvCxnSpPr/>
          <p:nvPr/>
        </p:nvCxnSpPr>
        <p:spPr>
          <a:xfrm flipH="1">
            <a:off x="5870386" y="2354832"/>
            <a:ext cx="2673" cy="2314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endCxn id="117" idx="3"/>
          </p:cNvCxnSpPr>
          <p:nvPr/>
        </p:nvCxnSpPr>
        <p:spPr>
          <a:xfrm flipH="1">
            <a:off x="5611610" y="2940283"/>
            <a:ext cx="265837" cy="5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endCxn id="119" idx="3"/>
          </p:cNvCxnSpPr>
          <p:nvPr/>
        </p:nvCxnSpPr>
        <p:spPr>
          <a:xfrm flipH="1" flipV="1">
            <a:off x="5611610" y="3800735"/>
            <a:ext cx="272489" cy="3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H="1">
            <a:off x="5628659" y="4660336"/>
            <a:ext cx="25238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V="1">
            <a:off x="6344963" y="2951508"/>
            <a:ext cx="231102" cy="4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endCxn id="120" idx="1"/>
          </p:cNvCxnSpPr>
          <p:nvPr/>
        </p:nvCxnSpPr>
        <p:spPr>
          <a:xfrm>
            <a:off x="6344963" y="3797073"/>
            <a:ext cx="2491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6341687" y="4669379"/>
            <a:ext cx="223463" cy="1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ounded Rectangle 129"/>
          <p:cNvSpPr/>
          <p:nvPr/>
        </p:nvSpPr>
        <p:spPr>
          <a:xfrm>
            <a:off x="4454387" y="4357512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" action="ppaction://noaction"/>
              </a:rPr>
              <a:t>Sjúkraliða</a:t>
            </a:r>
          </a:p>
          <a:p>
            <a:pPr algn="ctr"/>
            <a:r>
              <a:rPr lang="is-IS" sz="1100" dirty="0">
                <a:hlinkClick r:id="" action="ppaction://noaction"/>
              </a:rPr>
              <a:t> braut </a:t>
            </a:r>
            <a:endParaRPr lang="is-IS" sz="1100" dirty="0"/>
          </a:p>
        </p:txBody>
      </p:sp>
      <p:cxnSp>
        <p:nvCxnSpPr>
          <p:cNvPr id="133" name="Straight Connector 132"/>
          <p:cNvCxnSpPr/>
          <p:nvPr/>
        </p:nvCxnSpPr>
        <p:spPr>
          <a:xfrm>
            <a:off x="6337056" y="2359246"/>
            <a:ext cx="9262" cy="2320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ounded Rectangle 145"/>
          <p:cNvSpPr/>
          <p:nvPr/>
        </p:nvSpPr>
        <p:spPr>
          <a:xfrm>
            <a:off x="8254983" y="2630775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rId16"/>
              </a:rPr>
              <a:t>Húsasmíði</a:t>
            </a:r>
            <a:endParaRPr lang="is-IS" sz="1100" dirty="0"/>
          </a:p>
        </p:txBody>
      </p:sp>
      <p:sp>
        <p:nvSpPr>
          <p:cNvPr id="147" name="Rounded Rectangle 146"/>
          <p:cNvSpPr/>
          <p:nvPr/>
        </p:nvSpPr>
        <p:spPr>
          <a:xfrm>
            <a:off x="10442121" y="2624843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rId17"/>
              </a:rPr>
              <a:t>Vélvirkjun</a:t>
            </a:r>
            <a:endParaRPr lang="is-IS" sz="1100" dirty="0"/>
          </a:p>
        </p:txBody>
      </p:sp>
      <p:sp>
        <p:nvSpPr>
          <p:cNvPr id="148" name="Rounded Rectangle 147"/>
          <p:cNvSpPr/>
          <p:nvPr/>
        </p:nvSpPr>
        <p:spPr>
          <a:xfrm>
            <a:off x="8254983" y="3485295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rId18"/>
              </a:rPr>
              <a:t>Húsgagnasmíði</a:t>
            </a:r>
            <a:endParaRPr lang="is-IS" sz="1100" dirty="0"/>
          </a:p>
        </p:txBody>
      </p:sp>
      <p:sp>
        <p:nvSpPr>
          <p:cNvPr id="150" name="Rounded Rectangle 149"/>
          <p:cNvSpPr/>
          <p:nvPr/>
        </p:nvSpPr>
        <p:spPr>
          <a:xfrm>
            <a:off x="10442121" y="3440715"/>
            <a:ext cx="1210800" cy="5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100" dirty="0">
                <a:hlinkClick r:id="rId19"/>
              </a:rPr>
              <a:t>Rafvirkjun</a:t>
            </a:r>
            <a:endParaRPr lang="is-IS" sz="1100" dirty="0"/>
          </a:p>
        </p:txBody>
      </p:sp>
      <p:cxnSp>
        <p:nvCxnSpPr>
          <p:cNvPr id="151" name="Straight Connector 150"/>
          <p:cNvCxnSpPr/>
          <p:nvPr/>
        </p:nvCxnSpPr>
        <p:spPr>
          <a:xfrm>
            <a:off x="9726295" y="2389672"/>
            <a:ext cx="0" cy="1371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endCxn id="146" idx="3"/>
          </p:cNvCxnSpPr>
          <p:nvPr/>
        </p:nvCxnSpPr>
        <p:spPr>
          <a:xfrm flipH="1">
            <a:off x="9465783" y="2917389"/>
            <a:ext cx="2605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 flipH="1">
            <a:off x="9445485" y="3769298"/>
            <a:ext cx="284129" cy="5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/>
          <p:nvPr/>
        </p:nvCxnSpPr>
        <p:spPr>
          <a:xfrm flipV="1">
            <a:off x="10199136" y="2922682"/>
            <a:ext cx="231102" cy="4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>
          <a:xfrm>
            <a:off x="10194547" y="3760780"/>
            <a:ext cx="2475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10191229" y="2330420"/>
            <a:ext cx="7906" cy="1438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142900" y="904076"/>
            <a:ext cx="1939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dirty="0">
                <a:hlinkClick r:id="rId20"/>
              </a:rPr>
              <a:t>Boðið upp á heimavist</a:t>
            </a:r>
            <a:endParaRPr lang="is-IS" sz="1400" dirty="0"/>
          </a:p>
        </p:txBody>
      </p:sp>
    </p:spTree>
    <p:extLst>
      <p:ext uri="{BB962C8B-B14F-4D97-AF65-F5344CB8AC3E}">
        <p14:creationId xmlns:p14="http://schemas.microsoft.com/office/powerpoint/2010/main" val="22303797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hlinkClick r:id="rId2"/>
              </a:rPr>
              <a:t>Framhaldsskólinn á Húsavík</a:t>
            </a:r>
            <a:endParaRPr lang="is-I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00" y="365125"/>
            <a:ext cx="1381125" cy="9525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85FE-A928-473D-9405-1D4C53A2CFBA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248981" y="1317625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4"/>
              </a:rPr>
              <a:t>Inntökuskilyrði</a:t>
            </a:r>
            <a:endParaRPr lang="is-IS" i="1" dirty="0"/>
          </a:p>
        </p:txBody>
      </p:sp>
      <p:sp>
        <p:nvSpPr>
          <p:cNvPr id="11" name="Rounded Rectangle 10"/>
          <p:cNvSpPr/>
          <p:nvPr/>
        </p:nvSpPr>
        <p:spPr>
          <a:xfrm>
            <a:off x="4979876" y="2060848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hlinkClick r:id="rId5"/>
              </a:rPr>
              <a:t>Námsbrautir</a:t>
            </a:r>
            <a:endParaRPr lang="is-IS" sz="24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3791744" y="3284984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6"/>
              </a:rPr>
              <a:t>Félags- og hugvísindabraut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791744" y="4342039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7"/>
              </a:rPr>
              <a:t>Opin stúdentsbraut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791744" y="5398561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8"/>
              </a:rPr>
              <a:t>Heilsunudd braut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888088" y="5395645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9"/>
              </a:rPr>
              <a:t>Starfsbraut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88088" y="4338590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10"/>
              </a:rPr>
              <a:t>Almenn braut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866317" y="3281535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11"/>
              </a:rPr>
              <a:t>Náttúruvísinda braut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386092" y="3645024"/>
            <a:ext cx="2778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386092" y="4725144"/>
            <a:ext cx="2778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386092" y="5805264"/>
            <a:ext cx="2778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528048" y="3632448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528048" y="4725144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528048" y="5805264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663952" y="2924944"/>
            <a:ext cx="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528048" y="2924944"/>
            <a:ext cx="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69099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hlinkClick r:id="rId2"/>
              </a:rPr>
              <a:t>Framhaldsskólinn á Laugum</a:t>
            </a: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85FE-A928-473D-9405-1D4C53A2CFBA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007585" y="2374884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hlinkClick r:id="rId3"/>
              </a:rPr>
              <a:t>Námsbrautir</a:t>
            </a:r>
            <a:endParaRPr lang="is-I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819453" y="3599020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4"/>
              </a:rPr>
              <a:t>Félagsvísinda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19453" y="4656075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5"/>
              </a:rPr>
              <a:t>Íþróttafræði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915797" y="4652626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6"/>
              </a:rPr>
              <a:t>Almenn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94026" y="3595571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7"/>
              </a:rPr>
              <a:t>Náttúruvísinda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413801" y="3959060"/>
            <a:ext cx="2778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555757" y="3946484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555757" y="5039180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555757" y="3238980"/>
            <a:ext cx="0" cy="2855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27" y="459304"/>
            <a:ext cx="1350971" cy="102108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9310486" y="132135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9"/>
              </a:rPr>
              <a:t>Inntökuskilyrði</a:t>
            </a:r>
            <a:endParaRPr lang="is-IS" i="1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5413801" y="5037490"/>
            <a:ext cx="2778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691661" y="3230242"/>
            <a:ext cx="0" cy="1807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6915797" y="5709681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0"/>
              </a:rPr>
              <a:t>Kjörsviðs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555757" y="6096235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66467" y="1302690"/>
            <a:ext cx="292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Útibú frá skólanum er á Þórshöfn og Vopnafirði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23943" y="1947533"/>
            <a:ext cx="17918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dirty="0">
                <a:hlinkClick r:id="rId11"/>
              </a:rPr>
              <a:t>Boðið upp á heimavist</a:t>
            </a:r>
            <a:endParaRPr lang="is-IS" sz="1400" dirty="0"/>
          </a:p>
        </p:txBody>
      </p:sp>
    </p:spTree>
    <p:extLst>
      <p:ext uri="{BB962C8B-B14F-4D97-AF65-F5344CB8AC3E}">
        <p14:creationId xmlns:p14="http://schemas.microsoft.com/office/powerpoint/2010/main" val="17519242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hlinkClick r:id="rId2"/>
              </a:rPr>
              <a:t>Menntaskólinn á Akureyri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4979876" y="2060848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hlinkClick r:id="rId3"/>
              </a:rPr>
              <a:t>Námsbrautir</a:t>
            </a:r>
            <a:endParaRPr lang="is-IS" sz="2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3791744" y="3284984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4"/>
              </a:rPr>
              <a:t>Almenn braut hraðlína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791744" y="4342039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Mála- og menningar</a:t>
            </a:r>
          </a:p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888088" y="4338590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5"/>
              </a:rPr>
              <a:t>Náttúrufræði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66317" y="3281535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6"/>
              </a:rPr>
              <a:t>Félagsgreina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528048" y="3632448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528048" y="4725144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528048" y="2924944"/>
            <a:ext cx="0" cy="2813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663952" y="2916207"/>
            <a:ext cx="0" cy="2822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386092" y="3645024"/>
            <a:ext cx="2778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386092" y="4723454"/>
            <a:ext cx="2778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811502" y="5362767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7"/>
              </a:rPr>
              <a:t>Raungreina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386092" y="5738893"/>
            <a:ext cx="2778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96" y="532113"/>
            <a:ext cx="1626201" cy="99158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9097253" y="1321356"/>
            <a:ext cx="1769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9"/>
              </a:rPr>
              <a:t>Inntökuskilyrði</a:t>
            </a:r>
            <a:endParaRPr lang="is-IS" i="1" dirty="0"/>
          </a:p>
        </p:txBody>
      </p:sp>
      <p:sp>
        <p:nvSpPr>
          <p:cNvPr id="20" name="Rounded Rectangle 19"/>
          <p:cNvSpPr/>
          <p:nvPr/>
        </p:nvSpPr>
        <p:spPr>
          <a:xfrm>
            <a:off x="6888088" y="5400755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 err="1">
                <a:solidFill>
                  <a:schemeClr val="tx1"/>
                </a:solidFill>
                <a:latin typeface="Arial" charset="0"/>
                <a:hlinkClick r:id="rId10"/>
              </a:rPr>
              <a:t>Kjörnáms</a:t>
            </a:r>
            <a:r>
              <a:rPr lang="is-IS" sz="1600" dirty="0">
                <a:solidFill>
                  <a:schemeClr val="tx1"/>
                </a:solidFill>
                <a:latin typeface="Arial" charset="0"/>
                <a:hlinkClick r:id="rId10"/>
              </a:rPr>
              <a:t>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528048" y="5738893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18546" y="1340768"/>
            <a:ext cx="20874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dirty="0">
                <a:hlinkClick r:id="rId11"/>
              </a:rPr>
              <a:t>Boðið upp á heimavist</a:t>
            </a:r>
            <a:endParaRPr lang="is-IS" sz="1400" dirty="0"/>
          </a:p>
        </p:txBody>
      </p:sp>
    </p:spTree>
    <p:extLst>
      <p:ext uri="{BB962C8B-B14F-4D97-AF65-F5344CB8AC3E}">
        <p14:creationId xmlns:p14="http://schemas.microsoft.com/office/powerpoint/2010/main" val="9408176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hlinkClick r:id="rId2"/>
              </a:rPr>
              <a:t>   </a:t>
            </a:r>
            <a:r>
              <a:rPr lang="is-IS" dirty="0">
                <a:hlinkClick r:id="rId3"/>
              </a:rPr>
              <a:t>Menntaskólinn á Tröllaskaga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5313437" y="1823649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hlinkClick r:id="rId4"/>
              </a:rPr>
              <a:t>Stúdentsprófs brautir</a:t>
            </a:r>
            <a:endParaRPr lang="is-IS" sz="24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107548" y="2671560"/>
            <a:ext cx="39473" cy="322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4184815" y="5512781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5"/>
              </a:rPr>
              <a:t>Stúdentsbraut að loknu starfsnámi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86" y="456406"/>
            <a:ext cx="1666054" cy="1143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326655" y="1348002"/>
            <a:ext cx="2922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200" i="1" dirty="0"/>
              <a:t>Inntökuskilyrði námsbrauta má finna í upplýsingum um brautirnar sjálfar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156492" y="2926966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7"/>
              </a:rPr>
              <a:t>Íþróttabraut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156492" y="3786874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8"/>
              </a:rPr>
              <a:t>Listabraut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184815" y="4646781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Útivistar </a:t>
            </a:r>
          </a:p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515519" y="4048784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9"/>
              </a:rPr>
              <a:t>Starfsbraut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515519" y="2921279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0"/>
              </a:rPr>
              <a:t>Grunnmennta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180875" y="4651798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 err="1">
                <a:solidFill>
                  <a:schemeClr val="tx1"/>
                </a:solidFill>
                <a:latin typeface="Arial" charset="0"/>
                <a:hlinkClick r:id="rId11"/>
              </a:rPr>
              <a:t>Kjörnáms</a:t>
            </a:r>
            <a:r>
              <a:rPr lang="is-IS" sz="1600" dirty="0">
                <a:solidFill>
                  <a:schemeClr val="tx1"/>
                </a:solidFill>
                <a:latin typeface="Arial" charset="0"/>
                <a:hlinkClick r:id="rId11"/>
              </a:rPr>
              <a:t>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170115" y="2926966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2"/>
              </a:rPr>
              <a:t>Félags- og hugvísinda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184815" y="3786876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3"/>
              </a:rPr>
              <a:t>Náttúruvísinda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6828694" y="2655467"/>
            <a:ext cx="21974" cy="2367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26" idx="3"/>
          </p:cNvCxnSpPr>
          <p:nvPr/>
        </p:nvCxnSpPr>
        <p:spPr>
          <a:xfrm flipH="1">
            <a:off x="5744705" y="3303093"/>
            <a:ext cx="3582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759912" y="4163001"/>
            <a:ext cx="3582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7" idx="1"/>
          </p:cNvCxnSpPr>
          <p:nvPr/>
        </p:nvCxnSpPr>
        <p:spPr>
          <a:xfrm>
            <a:off x="6828694" y="3303093"/>
            <a:ext cx="32779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828694" y="4163002"/>
            <a:ext cx="32779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834281" y="5022907"/>
            <a:ext cx="32779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5749279" y="5029004"/>
            <a:ext cx="3582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5769020" y="5877745"/>
            <a:ext cx="3582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1515519" y="5171625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4"/>
              </a:rPr>
              <a:t>Fisktækni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1047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1816"/>
            <a:ext cx="8229600" cy="1143000"/>
          </a:xfrm>
        </p:spPr>
        <p:txBody>
          <a:bodyPr/>
          <a:lstStyle/>
          <a:p>
            <a:pPr algn="ctr"/>
            <a:r>
              <a:rPr lang="is-IS" dirty="0">
                <a:hlinkClick r:id="rId2"/>
              </a:rPr>
              <a:t>Myndlistaskólinn á Akureyri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3" y="681039"/>
            <a:ext cx="1488887" cy="49435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979876" y="2420888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hlinkClick r:id="rId4"/>
              </a:rPr>
              <a:t>Námsbrautir</a:t>
            </a:r>
            <a:endParaRPr lang="is-IS" sz="2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4079776" y="4841210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5"/>
              </a:rPr>
              <a:t>Fagurlista deild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079776" y="3686970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Fornáms </a:t>
            </a:r>
          </a:p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deild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502610" y="3686971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6"/>
              </a:rPr>
              <a:t>Listhönnunar deild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654366" y="4041056"/>
            <a:ext cx="2976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655455" y="5157192"/>
            <a:ext cx="2976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168008" y="4041056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951984" y="3284984"/>
            <a:ext cx="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168008" y="3284984"/>
            <a:ext cx="0" cy="756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614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latin typeface="Comic Sans MS" panose="030F0702030302020204" pitchFamily="66" charset="0"/>
                <a:ea typeface="Batang" panose="02030600000101010101" pitchFamily="18" charset="-127"/>
              </a:rPr>
              <a:t>Inntaka nýnema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s-IS" dirty="0"/>
              <a:t>Tölugildi á bak við bókstafina</a:t>
            </a:r>
          </a:p>
          <a:p>
            <a:pPr>
              <a:buFont typeface="Wingdings" panose="05000000000000000000" pitchFamily="2" charset="2"/>
              <a:buChar char="Ø"/>
            </a:pPr>
            <a:endParaRPr lang="is-IS" dirty="0"/>
          </a:p>
          <a:p>
            <a:pPr>
              <a:buFont typeface="Wingdings" panose="05000000000000000000" pitchFamily="2" charset="2"/>
              <a:buChar char="Ø"/>
            </a:pPr>
            <a:endParaRPr lang="is-IS" dirty="0"/>
          </a:p>
          <a:p>
            <a:pPr>
              <a:buFont typeface="Wingdings" panose="05000000000000000000" pitchFamily="2" charset="2"/>
              <a:buChar char="Ø"/>
            </a:pPr>
            <a:endParaRPr lang="is-IS" dirty="0"/>
          </a:p>
          <a:p>
            <a:pPr>
              <a:buFont typeface="Wingdings" panose="05000000000000000000" pitchFamily="2" charset="2"/>
              <a:buChar char="Ø"/>
            </a:pPr>
            <a:r>
              <a:rPr lang="is-IS" dirty="0"/>
              <a:t>Dæmi: nemandi með A í íslensku, B+ í ensku og B í stærðfræði fengi 10,75 stig</a:t>
            </a:r>
          </a:p>
          <a:p>
            <a:pPr marL="0" indent="0">
              <a:buNone/>
            </a:pPr>
            <a:endParaRPr lang="is-IS" dirty="0"/>
          </a:p>
          <a:p>
            <a:pPr>
              <a:buFont typeface="Wingdings" panose="05000000000000000000" pitchFamily="2" charset="2"/>
              <a:buChar char="Ø"/>
            </a:pPr>
            <a:r>
              <a:rPr lang="is-IS" dirty="0"/>
              <a:t>Í MR og Versló hafa íslenska og stærðfræði tvöfalt vægi og þá fengi þessi nemandi 17,75 stig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05724" y="2631594"/>
          <a:ext cx="81280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s-I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dirty="0"/>
                        <a:t>B+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dirty="0"/>
                        <a:t>C+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s-I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dirty="0"/>
                        <a:t>3,75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dirty="0"/>
                        <a:t>2,75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3539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hlinkClick r:id="rId2"/>
              </a:rPr>
              <a:t>Verkmenntaskólinn á Akureyri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68" y="554181"/>
            <a:ext cx="1289418" cy="84398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300368" y="1238409"/>
            <a:ext cx="3510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sz="1400" i="1" dirty="0"/>
              <a:t>Inntökuskilyrði námsbrauta má finna í upplýsingum um brautirnar sjálfar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973977" y="1447696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hlinkClick r:id="rId4"/>
              </a:rPr>
              <a:t>Iðnnám</a:t>
            </a:r>
            <a:endParaRPr lang="is-I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065657" y="2484546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5"/>
              </a:rPr>
              <a:t>Grunnnám hársnyrtiiðnar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55987" y="2497218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6"/>
              </a:rPr>
              <a:t>Grunnnám málm- og véltæknigreina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659189" y="2482894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7"/>
              </a:rPr>
              <a:t>Grunnnám rafiðna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025650" y="2458281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  <a:hlinkClick r:id="rId8"/>
              </a:rPr>
              <a:t>Grunnnám bygginga- og </a:t>
            </a:r>
            <a:r>
              <a:rPr lang="nn-NO" sz="1300" dirty="0">
                <a:solidFill>
                  <a:schemeClr val="tx1"/>
                </a:solidFill>
                <a:latin typeface="Arial" charset="0"/>
                <a:hlinkClick r:id="rId8"/>
              </a:rPr>
              <a:t>mannvirkjagreina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065657" y="4052376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9"/>
              </a:rPr>
              <a:t>Grunnnám matvæla- og ferðagreina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6" name="Straight Arrow Connector 15"/>
          <p:cNvCxnSpPr>
            <a:endCxn id="7" idx="3"/>
          </p:cNvCxnSpPr>
          <p:nvPr/>
        </p:nvCxnSpPr>
        <p:spPr>
          <a:xfrm flipH="1">
            <a:off x="7640247" y="2860673"/>
            <a:ext cx="21153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282361" y="2853347"/>
            <a:ext cx="27362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847956" y="2098776"/>
            <a:ext cx="7092" cy="23590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1960683" y="1447696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hlinkClick r:id="rId4"/>
              </a:rPr>
              <a:t>Iðnnám</a:t>
            </a:r>
            <a:endParaRPr lang="is-IS" sz="24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1017225" y="3269605"/>
            <a:ext cx="1382837" cy="62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  <a:hlinkClick r:id="rId10"/>
              </a:rPr>
              <a:t>Húsasmíði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744464" y="3310712"/>
            <a:ext cx="1382837" cy="62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  <a:hlinkClick r:id="rId11"/>
              </a:rPr>
              <a:t>Stálsmíði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4" name="Rounded Rectangle 23">
            <a:hlinkClick r:id="rId12"/>
          </p:cNvPr>
          <p:cNvSpPr/>
          <p:nvPr/>
        </p:nvSpPr>
        <p:spPr>
          <a:xfrm>
            <a:off x="3744464" y="4018819"/>
            <a:ext cx="1382837" cy="62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  <a:hlinkClick r:id="rId12"/>
              </a:rPr>
              <a:t>Vélstjórn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744463" y="4726926"/>
            <a:ext cx="1382837" cy="62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  <a:hlinkClick r:id="rId13"/>
              </a:rPr>
              <a:t>Vélvirkjun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004283" y="6030277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14"/>
              </a:rPr>
              <a:t>Sjúkraliðabraut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2815934" y="2292096"/>
            <a:ext cx="12105" cy="41467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2599518" y="2853347"/>
            <a:ext cx="2151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578873" y="6438841"/>
            <a:ext cx="2357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284587" y="2292096"/>
            <a:ext cx="809" cy="561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381936" y="3571330"/>
            <a:ext cx="203345" cy="7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2598930" y="3115297"/>
            <a:ext cx="588" cy="2482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551424" y="3091521"/>
            <a:ext cx="3282" cy="2655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22" idx="1"/>
          </p:cNvCxnSpPr>
          <p:nvPr/>
        </p:nvCxnSpPr>
        <p:spPr>
          <a:xfrm>
            <a:off x="3551425" y="3622447"/>
            <a:ext cx="1930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3551425" y="4319792"/>
            <a:ext cx="193039" cy="10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552710" y="5038661"/>
            <a:ext cx="1917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6057232" y="3284058"/>
            <a:ext cx="1382837" cy="62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  <a:hlinkClick r:id="rId15"/>
              </a:rPr>
              <a:t>Hársnyrtiiðn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7449797" y="3586943"/>
            <a:ext cx="1904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640246" y="3056017"/>
            <a:ext cx="0" cy="530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7640246" y="4457814"/>
            <a:ext cx="21153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3744463" y="5435204"/>
            <a:ext cx="1382837" cy="62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  <a:hlinkClick r:id="rId16"/>
              </a:rPr>
              <a:t>Bifvélavirkjun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8373328" y="2854954"/>
            <a:ext cx="27362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8370000" y="2117056"/>
            <a:ext cx="3328" cy="737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ounded Rectangle 61"/>
          <p:cNvSpPr/>
          <p:nvPr/>
        </p:nvSpPr>
        <p:spPr>
          <a:xfrm>
            <a:off x="8854592" y="3299950"/>
            <a:ext cx="1382837" cy="62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  <a:hlinkClick r:id="rId17"/>
              </a:rPr>
              <a:t>Rafvirkjun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3" name="Rounded Rectangle 62">
            <a:hlinkClick r:id="rId12"/>
          </p:cNvPr>
          <p:cNvSpPr/>
          <p:nvPr/>
        </p:nvSpPr>
        <p:spPr>
          <a:xfrm>
            <a:off x="8854592" y="4008057"/>
            <a:ext cx="1382837" cy="62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Rafeinda</a:t>
            </a:r>
          </a:p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  <a:hlinkClick r:id="" action="ppaction://noaction"/>
              </a:rPr>
              <a:t>virkjun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8654414" y="3143452"/>
            <a:ext cx="1508" cy="1153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62" idx="1"/>
          </p:cNvCxnSpPr>
          <p:nvPr/>
        </p:nvCxnSpPr>
        <p:spPr>
          <a:xfrm>
            <a:off x="8654414" y="3605870"/>
            <a:ext cx="200178" cy="5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8654414" y="4297401"/>
            <a:ext cx="200178" cy="11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6057232" y="4948775"/>
            <a:ext cx="1382837" cy="62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</a:rPr>
              <a:t>Matreiðsla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7449797" y="5237113"/>
            <a:ext cx="190449" cy="14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640246" y="4706187"/>
            <a:ext cx="0" cy="1225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ounded Rectangle 56"/>
          <p:cNvSpPr/>
          <p:nvPr/>
        </p:nvSpPr>
        <p:spPr>
          <a:xfrm>
            <a:off x="6053204" y="5620206"/>
            <a:ext cx="1382837" cy="62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</a:rPr>
              <a:t>Matartækni nám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58" name="Straight Arrow Connector 57"/>
          <p:cNvCxnSpPr>
            <a:endCxn id="57" idx="3"/>
          </p:cNvCxnSpPr>
          <p:nvPr/>
        </p:nvCxnSpPr>
        <p:spPr>
          <a:xfrm flipH="1">
            <a:off x="7436041" y="5931941"/>
            <a:ext cx="2042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1025650" y="3946450"/>
            <a:ext cx="1382837" cy="62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  <a:hlinkClick r:id="rId8"/>
              </a:rPr>
              <a:t>Málaraiðn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1011523" y="4604567"/>
            <a:ext cx="1382837" cy="62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  <a:hlinkClick r:id="rId8"/>
              </a:rPr>
              <a:t>Múrsmíði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1006487" y="5262684"/>
            <a:ext cx="1382837" cy="62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n-NO" sz="1400" dirty="0">
                <a:solidFill>
                  <a:schemeClr val="tx1"/>
                </a:solidFill>
                <a:latin typeface="Arial" charset="0"/>
                <a:hlinkClick r:id="rId8"/>
              </a:rPr>
              <a:t>Pípulagnir</a:t>
            </a:r>
            <a:endParaRPr lang="is-IS" sz="13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2395585" y="4279267"/>
            <a:ext cx="203345" cy="7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2361627" y="4955446"/>
            <a:ext cx="223182" cy="5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2358578" y="5598064"/>
            <a:ext cx="233513" cy="7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768865" y="1346130"/>
            <a:ext cx="1906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dirty="0">
                <a:hlinkClick r:id="rId18"/>
              </a:rPr>
              <a:t>Boðið upp á heimavist</a:t>
            </a:r>
            <a:endParaRPr lang="is-IS" sz="14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705110" y="5191061"/>
            <a:ext cx="1917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59" idx="1"/>
          </p:cNvCxnSpPr>
          <p:nvPr/>
        </p:nvCxnSpPr>
        <p:spPr>
          <a:xfrm>
            <a:off x="3551425" y="5746939"/>
            <a:ext cx="1930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8380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hlinkClick r:id="rId2"/>
              </a:rPr>
              <a:t>Verkmenntaskólinn á Akureyri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6396"/>
            <a:ext cx="1018456" cy="66662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408885" y="1269715"/>
            <a:ext cx="3131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sz="1200" i="1" dirty="0"/>
              <a:t>Inntökuskilyrði námsbrauta má finna í upplýsingum um brautirnar sjálfar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642085" y="1690688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400" b="1" dirty="0">
                <a:hlinkClick r:id="rId4"/>
              </a:rPr>
              <a:t>Nám til stúdentsprófs</a:t>
            </a:r>
            <a:endParaRPr lang="is-IS" sz="2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3495138" y="4515613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5"/>
              </a:rPr>
              <a:t>Listnáms- og hönnunarbraut myndlistarlína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487445" y="2813449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6"/>
              </a:rPr>
              <a:t>Náttúruvísinda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487445" y="3664531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7"/>
              </a:rPr>
              <a:t>Félags- og hugvísinda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484643" y="2779169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8"/>
              </a:rPr>
              <a:t>Fjölgreina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484643" y="3630251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9"/>
              </a:rPr>
              <a:t>Íþrótta- og </a:t>
            </a:r>
            <a:r>
              <a:rPr lang="is-IS" sz="1600" dirty="0" err="1">
                <a:solidFill>
                  <a:schemeClr val="tx1"/>
                </a:solidFill>
                <a:latin typeface="Arial" charset="0"/>
                <a:hlinkClick r:id="rId9"/>
              </a:rPr>
              <a:t>lýðheilsubraut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484643" y="4515613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0"/>
              </a:rPr>
              <a:t>Viðskipta- og hagfræði 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047746" y="2552375"/>
            <a:ext cx="23608" cy="3178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476893" y="2539171"/>
            <a:ext cx="33487" cy="3191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3495138" y="5354629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solidFill>
                  <a:schemeClr val="tx1"/>
                </a:solidFill>
                <a:latin typeface="Arial" charset="0"/>
                <a:hlinkClick r:id="rId11"/>
              </a:rPr>
              <a:t>Listnáms- og hönnunarbraut </a:t>
            </a:r>
            <a:r>
              <a:rPr lang="is-IS" sz="1400" dirty="0" err="1">
                <a:solidFill>
                  <a:schemeClr val="tx1"/>
                </a:solidFill>
                <a:latin typeface="Arial" charset="0"/>
                <a:hlinkClick r:id="rId11"/>
              </a:rPr>
              <a:t>textíllína</a:t>
            </a:r>
            <a:endParaRPr lang="is-I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484643" y="5354629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2"/>
              </a:rPr>
              <a:t>Viðbótarnám til stúdentsprófs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064986" y="3155296"/>
            <a:ext cx="4119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5088594" y="4006378"/>
            <a:ext cx="4119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5094289" y="4891740"/>
            <a:ext cx="4119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5088594" y="5730756"/>
            <a:ext cx="4119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15" idx="1"/>
          </p:cNvCxnSpPr>
          <p:nvPr/>
        </p:nvCxnSpPr>
        <p:spPr>
          <a:xfrm>
            <a:off x="6059550" y="3155296"/>
            <a:ext cx="42509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071354" y="4006378"/>
            <a:ext cx="42509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047552" y="4891740"/>
            <a:ext cx="42509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6059549" y="5730755"/>
            <a:ext cx="42509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8724461" y="3647391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3"/>
              </a:rPr>
              <a:t>Brautabrú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8724461" y="4625742"/>
            <a:ext cx="1574590" cy="75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dirty="0">
                <a:solidFill>
                  <a:schemeClr val="tx1"/>
                </a:solidFill>
                <a:latin typeface="Arial" charset="0"/>
                <a:hlinkClick r:id="rId14"/>
              </a:rPr>
              <a:t>Starfsbraut</a:t>
            </a:r>
            <a:endParaRPr lang="is-I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56423" y="1270718"/>
            <a:ext cx="18035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s-IS" sz="1400" dirty="0">
                <a:hlinkClick r:id="rId15"/>
              </a:rPr>
              <a:t>Boðið upp á heimavist</a:t>
            </a:r>
            <a:endParaRPr lang="is-IS" sz="1400" dirty="0"/>
          </a:p>
        </p:txBody>
      </p:sp>
    </p:spTree>
    <p:extLst>
      <p:ext uri="{BB962C8B-B14F-4D97-AF65-F5344CB8AC3E}">
        <p14:creationId xmlns:p14="http://schemas.microsoft.com/office/powerpoint/2010/main" val="228616128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67576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is-IS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Austurland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439" y="3285773"/>
            <a:ext cx="1351842" cy="84252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89960" y="4162227"/>
            <a:ext cx="132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8040" y="5021007"/>
            <a:ext cx="1051560" cy="952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403" y="4934599"/>
            <a:ext cx="2114713" cy="7019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848" y="3285773"/>
            <a:ext cx="1087752" cy="11027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210568" y="4335435"/>
            <a:ext cx="163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56840" y="5710019"/>
            <a:ext cx="2987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 þar sem hvor </a:t>
            </a:r>
            <a:r>
              <a:rPr lang="is-IS" dirty="0" err="1"/>
              <a:t>önn</a:t>
            </a:r>
            <a:r>
              <a:rPr lang="is-IS" dirty="0"/>
              <a:t> skiptist í tvær 8 vikna spannir</a:t>
            </a:r>
          </a:p>
        </p:txBody>
      </p:sp>
    </p:spTree>
    <p:extLst>
      <p:ext uri="{BB962C8B-B14F-4D97-AF65-F5344CB8AC3E}">
        <p14:creationId xmlns:p14="http://schemas.microsoft.com/office/powerpoint/2010/main" val="2848686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s-IS" dirty="0">
                <a:hlinkClick r:id="rId3"/>
              </a:rPr>
              <a:t>Framhaldsskólinn í Austur Skaftafellssýslu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79" y="575117"/>
            <a:ext cx="1351842" cy="8425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229521" y="132135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5"/>
              </a:rPr>
              <a:t>Inntökuskilyrði</a:t>
            </a:r>
            <a:endParaRPr lang="is-IS" i="1" dirty="0"/>
          </a:p>
        </p:txBody>
      </p:sp>
      <p:sp>
        <p:nvSpPr>
          <p:cNvPr id="6" name="Rounded Rectangle 5"/>
          <p:cNvSpPr/>
          <p:nvPr/>
        </p:nvSpPr>
        <p:spPr>
          <a:xfrm>
            <a:off x="2423592" y="2132856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6"/>
              </a:rPr>
              <a:t>Stúdentsbrautir</a:t>
            </a:r>
            <a:endParaRPr lang="is-IS" sz="20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2207568" y="3284984"/>
            <a:ext cx="158417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7"/>
              </a:rPr>
              <a:t>Hug- og félagsvísinda braut</a:t>
            </a:r>
            <a:endParaRPr lang="is-IS" sz="16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2205556" y="4293096"/>
            <a:ext cx="158618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8"/>
              </a:rPr>
              <a:t>Náttúru- og raunvísinda braut</a:t>
            </a:r>
            <a:endParaRPr lang="is-IS" sz="16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2205556" y="5301208"/>
            <a:ext cx="158618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 err="1">
                <a:hlinkClick r:id="rId9"/>
              </a:rPr>
              <a:t>Kjörnámsbraut</a:t>
            </a:r>
            <a:endParaRPr lang="is-IS" sz="16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4979876" y="2121088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6"/>
              </a:rPr>
              <a:t>Styttri brautir</a:t>
            </a:r>
            <a:endParaRPr lang="is-IS" sz="20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6168008" y="3284984"/>
            <a:ext cx="1656183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" action="ppaction://noaction"/>
              </a:rPr>
              <a:t>Fjallamennsku</a:t>
            </a:r>
          </a:p>
          <a:p>
            <a:pPr lvl="0" algn="ctr"/>
            <a:r>
              <a:rPr lang="is-IS" sz="1600" b="1" dirty="0">
                <a:hlinkClick r:id="" action="ppaction://noaction"/>
              </a:rPr>
              <a:t>braut</a:t>
            </a:r>
            <a:endParaRPr lang="is-IS" sz="16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6195475" y="4293099"/>
            <a:ext cx="1628717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0"/>
              </a:rPr>
              <a:t>Framhaldsskólabraut</a:t>
            </a:r>
            <a:endParaRPr lang="is-IS" sz="16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6195475" y="5301208"/>
            <a:ext cx="1628715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1"/>
              </a:rPr>
              <a:t>Vélstjórnar- braut A</a:t>
            </a:r>
            <a:endParaRPr lang="is-IS" sz="16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7680176" y="2121088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12"/>
              </a:rPr>
              <a:t>Starfsnámsbrautir</a:t>
            </a:r>
            <a:endParaRPr lang="is-IS" sz="2000" b="1" dirty="0"/>
          </a:p>
          <a:p>
            <a:pPr lvl="0" algn="ctr"/>
            <a:r>
              <a:rPr lang="is-IS" sz="1400" b="1" dirty="0"/>
              <a:t>Í samvinnu við aðra framhaldsskóla</a:t>
            </a:r>
            <a:endParaRPr lang="is-IS" sz="1200" b="1" dirty="0"/>
          </a:p>
        </p:txBody>
      </p:sp>
      <p:cxnSp>
        <p:nvCxnSpPr>
          <p:cNvPr id="16" name="Straight Arrow Connector 15"/>
          <p:cNvCxnSpPr>
            <a:endCxn id="7" idx="3"/>
          </p:cNvCxnSpPr>
          <p:nvPr/>
        </p:nvCxnSpPr>
        <p:spPr>
          <a:xfrm flipH="1">
            <a:off x="3791744" y="3639612"/>
            <a:ext cx="432048" cy="5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791744" y="4642312"/>
            <a:ext cx="432048" cy="5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802765" y="5639600"/>
            <a:ext cx="432048" cy="5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726764" y="3639612"/>
            <a:ext cx="432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735959" y="4656919"/>
            <a:ext cx="432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735959" y="5632498"/>
            <a:ext cx="432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223792" y="2996952"/>
            <a:ext cx="0" cy="2642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726764" y="2996952"/>
            <a:ext cx="0" cy="2642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159539" y="1321356"/>
            <a:ext cx="1836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dirty="0">
                <a:hlinkClick r:id="rId13"/>
              </a:rPr>
              <a:t>Boðið upp á heimavist</a:t>
            </a:r>
            <a:endParaRPr lang="is-IS" sz="1400" dirty="0"/>
          </a:p>
        </p:txBody>
      </p:sp>
    </p:spTree>
    <p:extLst>
      <p:ext uri="{BB962C8B-B14F-4D97-AF65-F5344CB8AC3E}">
        <p14:creationId xmlns:p14="http://schemas.microsoft.com/office/powerpoint/2010/main" val="25819084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s-IS" dirty="0">
                <a:hlinkClick r:id="rId2"/>
              </a:rPr>
              <a:t>Handverks- og hússtjórnarskólinn á Hallormsstað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54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19026"/>
            <a:ext cx="952500" cy="952500"/>
          </a:xfrm>
          <a:prstGeom prst="rect">
            <a:avLst/>
          </a:prstGeom>
        </p:spPr>
      </p:pic>
      <p:sp>
        <p:nvSpPr>
          <p:cNvPr id="5" name="TextBox 4">
            <a:hlinkClick r:id="rId2"/>
          </p:cNvPr>
          <p:cNvSpPr txBox="1"/>
          <p:nvPr/>
        </p:nvSpPr>
        <p:spPr>
          <a:xfrm>
            <a:off x="9221693" y="128686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4"/>
              </a:rPr>
              <a:t>Inntökuskilyrði</a:t>
            </a:r>
            <a:endParaRPr lang="is-IS" i="1" dirty="0"/>
          </a:p>
        </p:txBody>
      </p:sp>
      <p:sp>
        <p:nvSpPr>
          <p:cNvPr id="6" name="Rounded Rectangle 5"/>
          <p:cNvSpPr/>
          <p:nvPr/>
        </p:nvSpPr>
        <p:spPr>
          <a:xfrm>
            <a:off x="4979876" y="2204864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5"/>
              </a:rPr>
              <a:t>Námsgreinar</a:t>
            </a:r>
            <a:endParaRPr lang="is-IS" sz="20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7087478" y="4864298"/>
            <a:ext cx="158417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6"/>
              </a:rPr>
              <a:t>Hreinlætisfræði</a:t>
            </a:r>
            <a:endParaRPr lang="is-IS" sz="16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3503712" y="4884379"/>
            <a:ext cx="158417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7"/>
              </a:rPr>
              <a:t>Matreiðsla</a:t>
            </a:r>
            <a:endParaRPr lang="is-IS" sz="16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5295595" y="4864298"/>
            <a:ext cx="158417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8"/>
              </a:rPr>
              <a:t>Næringarfræði</a:t>
            </a:r>
            <a:endParaRPr lang="is-IS" sz="16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4360455" y="3670880"/>
            <a:ext cx="158417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9"/>
              </a:rPr>
              <a:t>Prjón og hekl</a:t>
            </a:r>
            <a:endParaRPr lang="is-IS" sz="1600" b="1" dirty="0"/>
          </a:p>
        </p:txBody>
      </p:sp>
      <p:sp>
        <p:nvSpPr>
          <p:cNvPr id="16" name="Rounded Rectangle 15"/>
          <p:cNvSpPr/>
          <p:nvPr/>
        </p:nvSpPr>
        <p:spPr>
          <a:xfrm>
            <a:off x="6131626" y="3670880"/>
            <a:ext cx="158417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0"/>
              </a:rPr>
              <a:t>Útsaumur</a:t>
            </a:r>
            <a:endParaRPr lang="is-IS" sz="16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2589284" y="3670880"/>
            <a:ext cx="158417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1"/>
              </a:rPr>
              <a:t>Fatasaumur</a:t>
            </a:r>
            <a:endParaRPr lang="is-IS" sz="16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7902797" y="3670880"/>
            <a:ext cx="158417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2"/>
              </a:rPr>
              <a:t>Vefnaður</a:t>
            </a:r>
            <a:endParaRPr lang="is-I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52543" y="1660418"/>
            <a:ext cx="19995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dirty="0">
                <a:hlinkClick r:id="rId13"/>
              </a:rPr>
              <a:t>Boðið upp á heimavist</a:t>
            </a:r>
            <a:endParaRPr lang="is-IS" sz="1400" dirty="0"/>
          </a:p>
        </p:txBody>
      </p:sp>
    </p:spTree>
    <p:extLst>
      <p:ext uri="{BB962C8B-B14F-4D97-AF65-F5344CB8AC3E}">
        <p14:creationId xmlns:p14="http://schemas.microsoft.com/office/powerpoint/2010/main" val="13507015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is-IS" dirty="0">
                <a:hlinkClick r:id="rId2"/>
              </a:rPr>
              <a:t>Menntaskólinn á Egilsstöðum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55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04" y="336834"/>
            <a:ext cx="2180088" cy="8667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442418" y="93430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4"/>
              </a:rPr>
              <a:t>Inntökuskilyrði</a:t>
            </a:r>
            <a:endParaRPr lang="is-IS" i="1" dirty="0"/>
          </a:p>
        </p:txBody>
      </p:sp>
      <p:sp>
        <p:nvSpPr>
          <p:cNvPr id="6" name="Rounded Rectangle 5"/>
          <p:cNvSpPr/>
          <p:nvPr/>
        </p:nvSpPr>
        <p:spPr>
          <a:xfrm>
            <a:off x="3575720" y="1773993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5"/>
              </a:rPr>
              <a:t>Stúdentsbrautir</a:t>
            </a:r>
            <a:endParaRPr lang="is-IS" sz="20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2417244" y="2873456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6"/>
              </a:rPr>
              <a:t>Félagsgreina braut</a:t>
            </a:r>
            <a:endParaRPr lang="is-IS" sz="16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1057476" y="1948387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rId6"/>
              </a:rPr>
              <a:t>Félagsgreina </a:t>
            </a:r>
            <a:r>
              <a:rPr lang="is-IS" sz="1400" dirty="0" err="1">
                <a:hlinkClick r:id="rId6"/>
              </a:rPr>
              <a:t>lína</a:t>
            </a:r>
            <a:endParaRPr lang="is-IS" sz="3200" dirty="0"/>
          </a:p>
        </p:txBody>
      </p:sp>
      <p:sp>
        <p:nvSpPr>
          <p:cNvPr id="10" name="Rounded Rectangle 9"/>
          <p:cNvSpPr/>
          <p:nvPr/>
        </p:nvSpPr>
        <p:spPr>
          <a:xfrm>
            <a:off x="1057476" y="2596459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rId6"/>
              </a:rPr>
              <a:t>Heilbrigðis </a:t>
            </a:r>
            <a:r>
              <a:rPr lang="is-IS" sz="1400" dirty="0" err="1">
                <a:hlinkClick r:id="rId6"/>
              </a:rPr>
              <a:t>lína</a:t>
            </a:r>
            <a:endParaRPr lang="is-IS" sz="3200" dirty="0"/>
          </a:p>
        </p:txBody>
      </p:sp>
      <p:sp>
        <p:nvSpPr>
          <p:cNvPr id="11" name="Rounded Rectangle 10"/>
          <p:cNvSpPr/>
          <p:nvPr/>
        </p:nvSpPr>
        <p:spPr>
          <a:xfrm>
            <a:off x="1057476" y="3244531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is-IS" sz="1400" dirty="0">
                <a:hlinkClick r:id="rId6"/>
              </a:rPr>
              <a:t>Íþrótta </a:t>
            </a:r>
          </a:p>
          <a:p>
            <a:pPr lvl="0" algn="ctr"/>
            <a:r>
              <a:rPr lang="is-IS" sz="1400" dirty="0" err="1">
                <a:hlinkClick r:id="rId6"/>
              </a:rPr>
              <a:t>lína</a:t>
            </a:r>
            <a:endParaRPr lang="is-IS" sz="3200" dirty="0"/>
          </a:p>
          <a:p>
            <a:pPr lvl="0" algn="ctr"/>
            <a:endParaRPr lang="is-IS" sz="1400" dirty="0"/>
          </a:p>
        </p:txBody>
      </p:sp>
      <p:sp>
        <p:nvSpPr>
          <p:cNvPr id="15" name="Rounded Rectangle 14"/>
          <p:cNvSpPr/>
          <p:nvPr/>
        </p:nvSpPr>
        <p:spPr>
          <a:xfrm>
            <a:off x="5459805" y="2840456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7"/>
              </a:rPr>
              <a:t>Náttúrufræði braut</a:t>
            </a:r>
            <a:endParaRPr lang="is-IS" sz="1600" b="1" dirty="0"/>
          </a:p>
        </p:txBody>
      </p:sp>
      <p:sp>
        <p:nvSpPr>
          <p:cNvPr id="16" name="Rounded Rectangle 15"/>
          <p:cNvSpPr/>
          <p:nvPr/>
        </p:nvSpPr>
        <p:spPr>
          <a:xfrm>
            <a:off x="7260005" y="2908272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rId7"/>
              </a:rPr>
              <a:t>Heilbrigðis </a:t>
            </a:r>
            <a:r>
              <a:rPr lang="is-IS" sz="1400" dirty="0" err="1">
                <a:hlinkClick r:id="rId7"/>
              </a:rPr>
              <a:t>lína</a:t>
            </a:r>
            <a:endParaRPr lang="is-IS" sz="3200" dirty="0"/>
          </a:p>
        </p:txBody>
      </p:sp>
      <p:sp>
        <p:nvSpPr>
          <p:cNvPr id="17" name="Rounded Rectangle 16"/>
          <p:cNvSpPr/>
          <p:nvPr/>
        </p:nvSpPr>
        <p:spPr>
          <a:xfrm>
            <a:off x="7260005" y="2269174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rId7"/>
              </a:rPr>
              <a:t>Verkfræði </a:t>
            </a:r>
            <a:r>
              <a:rPr lang="is-IS" sz="1400" dirty="0" err="1">
                <a:hlinkClick r:id="rId7"/>
              </a:rPr>
              <a:t>lína</a:t>
            </a:r>
            <a:endParaRPr lang="is-IS" sz="3200" dirty="0"/>
          </a:p>
        </p:txBody>
      </p:sp>
      <p:sp>
        <p:nvSpPr>
          <p:cNvPr id="18" name="Rounded Rectangle 17"/>
          <p:cNvSpPr/>
          <p:nvPr/>
        </p:nvSpPr>
        <p:spPr>
          <a:xfrm>
            <a:off x="7264130" y="1614644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is-IS" sz="1300" dirty="0">
                <a:hlinkClick r:id="rId7"/>
              </a:rPr>
              <a:t>Náttúrufræði</a:t>
            </a:r>
            <a:r>
              <a:rPr lang="is-IS" sz="1400" dirty="0">
                <a:hlinkClick r:id="rId7"/>
              </a:rPr>
              <a:t> </a:t>
            </a:r>
            <a:r>
              <a:rPr lang="is-IS" sz="1400" dirty="0" err="1">
                <a:hlinkClick r:id="rId7"/>
              </a:rPr>
              <a:t>lína</a:t>
            </a:r>
            <a:endParaRPr lang="is-IS" sz="3200" dirty="0"/>
          </a:p>
          <a:p>
            <a:pPr lvl="0" algn="ctr"/>
            <a:endParaRPr lang="is-IS" sz="1400" dirty="0"/>
          </a:p>
        </p:txBody>
      </p:sp>
      <p:sp>
        <p:nvSpPr>
          <p:cNvPr id="23" name="Rounded Rectangle 22"/>
          <p:cNvSpPr/>
          <p:nvPr/>
        </p:nvSpPr>
        <p:spPr>
          <a:xfrm>
            <a:off x="1065860" y="3892603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is-IS" sz="1400" dirty="0">
                <a:hlinkClick r:id="rId6"/>
              </a:rPr>
              <a:t>Opin </a:t>
            </a:r>
          </a:p>
          <a:p>
            <a:pPr lvl="0" algn="ctr"/>
            <a:r>
              <a:rPr lang="is-IS" sz="1400" dirty="0" err="1">
                <a:hlinkClick r:id="rId6"/>
              </a:rPr>
              <a:t>lína</a:t>
            </a:r>
            <a:endParaRPr lang="is-IS" sz="3200" dirty="0"/>
          </a:p>
          <a:p>
            <a:pPr lvl="0" algn="ctr"/>
            <a:endParaRPr lang="is-IS" sz="1400" dirty="0"/>
          </a:p>
        </p:txBody>
      </p:sp>
      <p:sp>
        <p:nvSpPr>
          <p:cNvPr id="34" name="Rounded Rectangle 33"/>
          <p:cNvSpPr/>
          <p:nvPr/>
        </p:nvSpPr>
        <p:spPr>
          <a:xfrm>
            <a:off x="2424865" y="4825587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" action="ppaction://noaction"/>
              </a:rPr>
              <a:t>Listnáms </a:t>
            </a:r>
          </a:p>
          <a:p>
            <a:pPr lvl="0" algn="ctr"/>
            <a:r>
              <a:rPr lang="is-IS" sz="1600" b="1" dirty="0">
                <a:hlinkClick r:id="" action="ppaction://noaction"/>
              </a:rPr>
              <a:t>braut </a:t>
            </a:r>
            <a:endParaRPr lang="is-IS" sz="1600" b="1" dirty="0"/>
          </a:p>
        </p:txBody>
      </p:sp>
      <p:sp>
        <p:nvSpPr>
          <p:cNvPr id="36" name="Rounded Rectangle 35"/>
          <p:cNvSpPr/>
          <p:nvPr/>
        </p:nvSpPr>
        <p:spPr>
          <a:xfrm>
            <a:off x="7260005" y="3567900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rId7"/>
              </a:rPr>
              <a:t>Íþróttalína</a:t>
            </a:r>
            <a:endParaRPr lang="is-IS" sz="3200" dirty="0"/>
          </a:p>
          <a:p>
            <a:pPr lvl="0" algn="ctr"/>
            <a:endParaRPr lang="is-IS" sz="1400" dirty="0"/>
          </a:p>
        </p:txBody>
      </p:sp>
      <p:sp>
        <p:nvSpPr>
          <p:cNvPr id="37" name="Rounded Rectangle 36"/>
          <p:cNvSpPr/>
          <p:nvPr/>
        </p:nvSpPr>
        <p:spPr>
          <a:xfrm>
            <a:off x="7260005" y="4227528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rId7"/>
              </a:rPr>
              <a:t>Opin </a:t>
            </a:r>
            <a:r>
              <a:rPr lang="is-IS" sz="1400" dirty="0" err="1">
                <a:hlinkClick r:id="rId7"/>
              </a:rPr>
              <a:t>lína</a:t>
            </a:r>
            <a:endParaRPr lang="is-IS" sz="3200" dirty="0"/>
          </a:p>
          <a:p>
            <a:pPr lvl="0" algn="ctr"/>
            <a:endParaRPr lang="is-IS" sz="1400" dirty="0"/>
          </a:p>
        </p:txBody>
      </p:sp>
      <p:sp>
        <p:nvSpPr>
          <p:cNvPr id="38" name="Rounded Rectangle 37"/>
          <p:cNvSpPr/>
          <p:nvPr/>
        </p:nvSpPr>
        <p:spPr>
          <a:xfrm>
            <a:off x="5515248" y="4820451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8"/>
              </a:rPr>
              <a:t>Málabraut - Alþjóðabraut</a:t>
            </a:r>
            <a:endParaRPr lang="is-IS" sz="1600" b="1" dirty="0"/>
          </a:p>
        </p:txBody>
      </p:sp>
      <p:sp>
        <p:nvSpPr>
          <p:cNvPr id="40" name="Rounded Rectangle 39"/>
          <p:cNvSpPr/>
          <p:nvPr/>
        </p:nvSpPr>
        <p:spPr>
          <a:xfrm>
            <a:off x="5705326" y="5802639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rId8"/>
              </a:rPr>
              <a:t>Íþróttalína</a:t>
            </a:r>
            <a:endParaRPr lang="is-IS" sz="3200" dirty="0"/>
          </a:p>
          <a:p>
            <a:pPr lvl="0" algn="ctr"/>
            <a:endParaRPr lang="is-IS" sz="1400" dirty="0"/>
          </a:p>
        </p:txBody>
      </p:sp>
      <p:sp>
        <p:nvSpPr>
          <p:cNvPr id="41" name="Rounded Rectangle 40"/>
          <p:cNvSpPr/>
          <p:nvPr/>
        </p:nvSpPr>
        <p:spPr>
          <a:xfrm>
            <a:off x="4445570" y="5802639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rId8"/>
              </a:rPr>
              <a:t>Hagnýt málalína</a:t>
            </a:r>
            <a:endParaRPr lang="is-IS" sz="3200" dirty="0"/>
          </a:p>
          <a:p>
            <a:pPr lvl="0" algn="ctr"/>
            <a:endParaRPr lang="is-IS" sz="1400" dirty="0"/>
          </a:p>
        </p:txBody>
      </p:sp>
      <p:sp>
        <p:nvSpPr>
          <p:cNvPr id="42" name="Rounded Rectangle 41"/>
          <p:cNvSpPr/>
          <p:nvPr/>
        </p:nvSpPr>
        <p:spPr>
          <a:xfrm>
            <a:off x="6978870" y="5802639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rId8"/>
              </a:rPr>
              <a:t>Opin </a:t>
            </a:r>
            <a:r>
              <a:rPr lang="is-IS" sz="1400" dirty="0" err="1">
                <a:hlinkClick r:id="rId8"/>
              </a:rPr>
              <a:t>lína</a:t>
            </a:r>
            <a:endParaRPr lang="is-IS" sz="3200" dirty="0"/>
          </a:p>
          <a:p>
            <a:pPr lvl="0" algn="ctr"/>
            <a:endParaRPr lang="is-IS" sz="1400" dirty="0"/>
          </a:p>
        </p:txBody>
      </p:sp>
      <p:cxnSp>
        <p:nvCxnSpPr>
          <p:cNvPr id="48" name="Straight Arrow Connector 47"/>
          <p:cNvCxnSpPr>
            <a:endCxn id="15" idx="1"/>
          </p:cNvCxnSpPr>
          <p:nvPr/>
        </p:nvCxnSpPr>
        <p:spPr>
          <a:xfrm>
            <a:off x="5056076" y="3200496"/>
            <a:ext cx="4037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052116" y="5140892"/>
            <a:ext cx="451552" cy="11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363883" y="2594084"/>
            <a:ext cx="0" cy="25468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040536" y="2594084"/>
            <a:ext cx="0" cy="25468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5" idx="3"/>
            <a:endCxn id="16" idx="1"/>
          </p:cNvCxnSpPr>
          <p:nvPr/>
        </p:nvCxnSpPr>
        <p:spPr>
          <a:xfrm>
            <a:off x="6971973" y="3200496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6971973" y="2173042"/>
            <a:ext cx="288032" cy="1027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6971973" y="2840456"/>
            <a:ext cx="288032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6971973" y="3190198"/>
            <a:ext cx="288032" cy="377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5" idx="3"/>
          </p:cNvCxnSpPr>
          <p:nvPr/>
        </p:nvCxnSpPr>
        <p:spPr>
          <a:xfrm>
            <a:off x="6971973" y="3200496"/>
            <a:ext cx="288032" cy="1027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283063" y="5540531"/>
            <a:ext cx="720080" cy="26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38" idx="2"/>
          </p:cNvCxnSpPr>
          <p:nvPr/>
        </p:nvCxnSpPr>
        <p:spPr>
          <a:xfrm flipH="1">
            <a:off x="5515248" y="5540531"/>
            <a:ext cx="756084" cy="26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38" idx="2"/>
            <a:endCxn id="40" idx="0"/>
          </p:cNvCxnSpPr>
          <p:nvPr/>
        </p:nvCxnSpPr>
        <p:spPr>
          <a:xfrm>
            <a:off x="6271332" y="5540531"/>
            <a:ext cx="5866" cy="26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3"/>
          </p:cNvCxnSpPr>
          <p:nvPr/>
        </p:nvCxnSpPr>
        <p:spPr>
          <a:xfrm flipH="1">
            <a:off x="3929412" y="3233496"/>
            <a:ext cx="4344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3937033" y="5140892"/>
            <a:ext cx="4344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9730450" y="2820867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500" b="1" dirty="0">
                <a:hlinkClick r:id="rId9"/>
              </a:rPr>
              <a:t>Framhaldsskóla braut 1</a:t>
            </a:r>
            <a:endParaRPr lang="is-IS" sz="1500" b="1" dirty="0"/>
          </a:p>
        </p:txBody>
      </p:sp>
      <p:sp>
        <p:nvSpPr>
          <p:cNvPr id="57" name="Rounded Rectangle 56"/>
          <p:cNvSpPr/>
          <p:nvPr/>
        </p:nvSpPr>
        <p:spPr>
          <a:xfrm>
            <a:off x="9730450" y="3728317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500" b="1" dirty="0">
                <a:hlinkClick r:id="rId9"/>
              </a:rPr>
              <a:t>Framhaldsskóla braut 2</a:t>
            </a:r>
            <a:endParaRPr lang="is-IS" sz="1500" b="1" dirty="0"/>
          </a:p>
        </p:txBody>
      </p:sp>
      <p:sp>
        <p:nvSpPr>
          <p:cNvPr id="58" name="Rounded Rectangle 57"/>
          <p:cNvSpPr/>
          <p:nvPr/>
        </p:nvSpPr>
        <p:spPr>
          <a:xfrm>
            <a:off x="9010370" y="1769401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9"/>
              </a:rPr>
              <a:t>Framhaldsskóla brautir</a:t>
            </a:r>
            <a:endParaRPr lang="is-IS" sz="2000" b="1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9291782" y="2633497"/>
            <a:ext cx="0" cy="1501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56" idx="1"/>
          </p:cNvCxnSpPr>
          <p:nvPr/>
        </p:nvCxnSpPr>
        <p:spPr>
          <a:xfrm>
            <a:off x="9291782" y="3180907"/>
            <a:ext cx="4386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9291782" y="4133863"/>
            <a:ext cx="4386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>
          <a:xfrm>
            <a:off x="9730450" y="5104457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0"/>
              </a:rPr>
              <a:t>Starfsbraut</a:t>
            </a:r>
            <a:endParaRPr lang="is-I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076675" y="1046406"/>
            <a:ext cx="1357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s-IS" dirty="0"/>
          </a:p>
        </p:txBody>
      </p:sp>
      <p:sp>
        <p:nvSpPr>
          <p:cNvPr id="20" name="TextBox 19"/>
          <p:cNvSpPr txBox="1"/>
          <p:nvPr/>
        </p:nvSpPr>
        <p:spPr>
          <a:xfrm>
            <a:off x="5123920" y="1009259"/>
            <a:ext cx="24268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dirty="0">
                <a:hlinkClick r:id="rId11"/>
              </a:rPr>
              <a:t>Boðið upp á heimavist</a:t>
            </a:r>
            <a:endParaRPr lang="is-IS" sz="1400" dirty="0"/>
          </a:p>
        </p:txBody>
      </p:sp>
      <p:cxnSp>
        <p:nvCxnSpPr>
          <p:cNvPr id="22" name="Straight Arrow Connector 21"/>
          <p:cNvCxnSpPr>
            <a:stCxn id="8" idx="1"/>
          </p:cNvCxnSpPr>
          <p:nvPr/>
        </p:nvCxnSpPr>
        <p:spPr>
          <a:xfrm flipH="1" flipV="1">
            <a:off x="2209604" y="2456873"/>
            <a:ext cx="207640" cy="776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8" idx="1"/>
          </p:cNvCxnSpPr>
          <p:nvPr/>
        </p:nvCxnSpPr>
        <p:spPr>
          <a:xfrm flipH="1" flipV="1">
            <a:off x="2179047" y="3084322"/>
            <a:ext cx="238197" cy="149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8" idx="1"/>
          </p:cNvCxnSpPr>
          <p:nvPr/>
        </p:nvCxnSpPr>
        <p:spPr>
          <a:xfrm flipH="1">
            <a:off x="2209603" y="3233496"/>
            <a:ext cx="207641" cy="145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8" idx="1"/>
          </p:cNvCxnSpPr>
          <p:nvPr/>
        </p:nvCxnSpPr>
        <p:spPr>
          <a:xfrm flipH="1">
            <a:off x="2216498" y="3233496"/>
            <a:ext cx="200746" cy="6915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4346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9689"/>
            <a:ext cx="10515600" cy="1325563"/>
          </a:xfrm>
        </p:spPr>
        <p:txBody>
          <a:bodyPr/>
          <a:lstStyle/>
          <a:p>
            <a:pPr algn="ctr"/>
            <a:r>
              <a:rPr lang="is-IS" dirty="0">
                <a:hlinkClick r:id="rId2"/>
              </a:rPr>
              <a:t>Verkmenntaskóli Austurlands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56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84" y="499259"/>
            <a:ext cx="1087752" cy="11027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27762" y="988781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4"/>
              </a:rPr>
              <a:t>Inntökuskilyrði</a:t>
            </a:r>
            <a:endParaRPr lang="is-IS" i="1" dirty="0"/>
          </a:p>
        </p:txBody>
      </p:sp>
      <p:sp>
        <p:nvSpPr>
          <p:cNvPr id="6" name="Rounded Rectangle 5"/>
          <p:cNvSpPr/>
          <p:nvPr/>
        </p:nvSpPr>
        <p:spPr>
          <a:xfrm>
            <a:off x="4871864" y="1602014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5"/>
              </a:rPr>
              <a:t>Iðnnám</a:t>
            </a:r>
            <a:endParaRPr lang="is-IS" sz="20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671929" y="2557663"/>
            <a:ext cx="1901725" cy="771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6"/>
              </a:rPr>
              <a:t>Grunnnám bygginga og mannvirkjagreina</a:t>
            </a:r>
            <a:endParaRPr lang="is-IS" sz="16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3645830" y="3420784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 algn="ctr"/>
            <a:r>
              <a:rPr lang="is-IS" sz="1400" dirty="0">
                <a:hlinkClick r:id="rId7"/>
              </a:rPr>
              <a:t>Húsasmíði</a:t>
            </a:r>
            <a:endParaRPr lang="is-IS" sz="3200" dirty="0"/>
          </a:p>
          <a:p>
            <a:pPr lvl="0" algn="ctr"/>
            <a:endParaRPr lang="is-IS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3645831" y="4096785"/>
            <a:ext cx="1901725" cy="771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8"/>
              </a:rPr>
              <a:t>Grunnnám hársnyrtiiðna</a:t>
            </a:r>
            <a:endParaRPr lang="is-IS" sz="16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3667026" y="4959906"/>
            <a:ext cx="1901725" cy="771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9"/>
              </a:rPr>
              <a:t>Grunnnám málm- og véltæknigreina</a:t>
            </a:r>
            <a:endParaRPr lang="is-IS" sz="16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3645830" y="5823027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 algn="ctr"/>
            <a:r>
              <a:rPr lang="is-IS" sz="1400" dirty="0">
                <a:hlinkClick r:id="rId10"/>
              </a:rPr>
              <a:t>Vélvirkjun</a:t>
            </a:r>
            <a:endParaRPr lang="is-IS" sz="3200" dirty="0"/>
          </a:p>
          <a:p>
            <a:pPr lvl="0" algn="ctr"/>
            <a:endParaRPr lang="is-IS" sz="1400" dirty="0"/>
          </a:p>
        </p:txBody>
      </p:sp>
      <p:sp>
        <p:nvSpPr>
          <p:cNvPr id="13" name="Rounded Rectangle 12"/>
          <p:cNvSpPr/>
          <p:nvPr/>
        </p:nvSpPr>
        <p:spPr>
          <a:xfrm>
            <a:off x="6441282" y="2549116"/>
            <a:ext cx="1901725" cy="771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" action="ppaction://noaction"/>
              </a:rPr>
              <a:t>Grunnnám </a:t>
            </a:r>
          </a:p>
          <a:p>
            <a:pPr lvl="0" algn="ctr"/>
            <a:r>
              <a:rPr lang="is-IS" sz="1600" b="1" dirty="0">
                <a:hlinkClick r:id="" action="ppaction://noaction"/>
              </a:rPr>
              <a:t>rafiðna</a:t>
            </a:r>
            <a:endParaRPr lang="is-IS" sz="16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7199262" y="3403690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 algn="ctr"/>
            <a:r>
              <a:rPr lang="is-IS" sz="1400" dirty="0">
                <a:hlinkClick r:id="rId11"/>
              </a:rPr>
              <a:t>Rafvirkjun</a:t>
            </a:r>
            <a:endParaRPr lang="is-IS" sz="3200" dirty="0"/>
          </a:p>
          <a:p>
            <a:pPr lvl="0" algn="ctr"/>
            <a:endParaRPr lang="is-IS" sz="1400" dirty="0"/>
          </a:p>
        </p:txBody>
      </p:sp>
      <p:sp>
        <p:nvSpPr>
          <p:cNvPr id="16" name="Rounded Rectangle 15"/>
          <p:cNvSpPr/>
          <p:nvPr/>
        </p:nvSpPr>
        <p:spPr>
          <a:xfrm>
            <a:off x="6441282" y="4071144"/>
            <a:ext cx="1901725" cy="771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" action="ppaction://noaction"/>
              </a:rPr>
              <a:t>Vélstjórnar </a:t>
            </a:r>
          </a:p>
          <a:p>
            <a:pPr lvl="0" algn="ctr"/>
            <a:r>
              <a:rPr lang="is-IS" sz="1600" b="1" dirty="0">
                <a:hlinkClick r:id="" action="ppaction://noaction"/>
              </a:rPr>
              <a:t>nám</a:t>
            </a:r>
            <a:endParaRPr lang="is-IS" sz="1600" b="1" dirty="0"/>
          </a:p>
        </p:txBody>
      </p:sp>
      <p:cxnSp>
        <p:nvCxnSpPr>
          <p:cNvPr id="18" name="Straight Arrow Connector 17"/>
          <p:cNvCxnSpPr>
            <a:endCxn id="7" idx="3"/>
          </p:cNvCxnSpPr>
          <p:nvPr/>
        </p:nvCxnSpPr>
        <p:spPr>
          <a:xfrm flipH="1">
            <a:off x="5573654" y="2943447"/>
            <a:ext cx="3063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573654" y="4456928"/>
            <a:ext cx="3063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573838" y="5273245"/>
            <a:ext cx="3063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789575" y="3726005"/>
            <a:ext cx="3063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789575" y="6106477"/>
            <a:ext cx="3063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096001" y="2934901"/>
            <a:ext cx="345281" cy="8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831226" y="3683094"/>
            <a:ext cx="345281" cy="8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092195" y="4448382"/>
            <a:ext cx="345281" cy="8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890963" y="2466111"/>
            <a:ext cx="0" cy="2807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092194" y="2466356"/>
            <a:ext cx="0" cy="1990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095897" y="3329231"/>
            <a:ext cx="0" cy="3967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096536" y="5709703"/>
            <a:ext cx="0" cy="3967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31225" y="3286319"/>
            <a:ext cx="0" cy="3967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8866076" y="3993214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12"/>
              </a:rPr>
              <a:t>Viðbótarnám til stúdentsprófs</a:t>
            </a:r>
            <a:endParaRPr lang="is-IS" sz="2000" b="1" dirty="0"/>
          </a:p>
        </p:txBody>
      </p:sp>
      <p:sp>
        <p:nvSpPr>
          <p:cNvPr id="31" name="Rounded Rectangle 30"/>
          <p:cNvSpPr/>
          <p:nvPr/>
        </p:nvSpPr>
        <p:spPr>
          <a:xfrm>
            <a:off x="7217920" y="5593172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rId13"/>
              </a:rPr>
              <a:t>Vélstjórn </a:t>
            </a:r>
          </a:p>
          <a:p>
            <a:pPr lvl="0" algn="ctr"/>
            <a:r>
              <a:rPr lang="is-IS" sz="1400" dirty="0" err="1">
                <a:hlinkClick r:id="rId13"/>
              </a:rPr>
              <a:t>B-stig</a:t>
            </a:r>
            <a:endParaRPr lang="is-IS" sz="1400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843709" y="5178660"/>
            <a:ext cx="345281" cy="8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846093" y="5876849"/>
            <a:ext cx="345281" cy="8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831225" y="4790433"/>
            <a:ext cx="13418" cy="1086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7223835" y="4929991"/>
            <a:ext cx="1143744" cy="5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dirty="0">
                <a:hlinkClick r:id="rId14"/>
              </a:rPr>
              <a:t>Vélavörður 750 kW</a:t>
            </a:r>
            <a:endParaRPr lang="is-I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018650" y="1019559"/>
            <a:ext cx="3357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dirty="0">
                <a:hlinkClick r:id="rId15"/>
              </a:rPr>
              <a:t>Boðið upp á heimavist</a:t>
            </a:r>
            <a:endParaRPr lang="is-IS" sz="1400" dirty="0"/>
          </a:p>
        </p:txBody>
      </p:sp>
    </p:spTree>
    <p:extLst>
      <p:ext uri="{BB962C8B-B14F-4D97-AF65-F5344CB8AC3E}">
        <p14:creationId xmlns:p14="http://schemas.microsoft.com/office/powerpoint/2010/main" val="11105579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hlinkClick r:id="rId2"/>
              </a:rPr>
              <a:t>Verkmenntaskóli Austurlands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57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66" y="572479"/>
            <a:ext cx="930734" cy="943571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649070" y="1751107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4"/>
              </a:rPr>
              <a:t>Uppeldisbrautir</a:t>
            </a:r>
            <a:endParaRPr lang="is-IS" sz="20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093263" y="2753068"/>
            <a:ext cx="1901725" cy="771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5"/>
              </a:rPr>
              <a:t>Þjónustubraut - leikskólaliði</a:t>
            </a:r>
            <a:endParaRPr lang="is-IS" sz="16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1093263" y="3617366"/>
            <a:ext cx="1901725" cy="771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6"/>
              </a:rPr>
              <a:t>Þjónustubraut - stuðningsfulltrúi</a:t>
            </a:r>
            <a:endParaRPr lang="is-IS" sz="16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4810135" y="1751107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7"/>
              </a:rPr>
              <a:t>Stúdentsbrautir</a:t>
            </a:r>
            <a:endParaRPr lang="is-IS" sz="20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5637856" y="2729642"/>
            <a:ext cx="1901725" cy="771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8"/>
              </a:rPr>
              <a:t>Félagsvísindabraut</a:t>
            </a:r>
            <a:endParaRPr lang="is-IS" sz="16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5637856" y="3617366"/>
            <a:ext cx="1901725" cy="771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" action="ppaction://noaction"/>
              </a:rPr>
              <a:t>Náttúruvísinda</a:t>
            </a:r>
          </a:p>
          <a:p>
            <a:pPr lvl="0" algn="ctr"/>
            <a:r>
              <a:rPr lang="is-IS" sz="1600" b="1" dirty="0">
                <a:hlinkClick r:id="" action="ppaction://noaction"/>
              </a:rPr>
              <a:t>braut</a:t>
            </a:r>
            <a:endParaRPr lang="is-IS" sz="16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5637856" y="4505090"/>
            <a:ext cx="1901725" cy="771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9"/>
              </a:rPr>
              <a:t>Nýsköpunar- og tæknibraut</a:t>
            </a:r>
            <a:endParaRPr lang="is-IS" sz="16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297805" y="3128423"/>
            <a:ext cx="294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297805" y="4003150"/>
            <a:ext cx="294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297805" y="4890874"/>
            <a:ext cx="294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3002991" y="3093717"/>
            <a:ext cx="294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3010995" y="3958015"/>
            <a:ext cx="294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305059" y="2615203"/>
            <a:ext cx="1" cy="1342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297804" y="2615204"/>
            <a:ext cx="1" cy="308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8610600" y="3837658"/>
            <a:ext cx="2234956" cy="8537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000" b="1" dirty="0">
                <a:hlinkClick r:id="rId10"/>
              </a:rPr>
              <a:t>Sjúkraliðabraut</a:t>
            </a:r>
            <a:endParaRPr lang="is-IS" sz="20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8610600" y="4911742"/>
            <a:ext cx="2232248" cy="87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11"/>
              </a:rPr>
              <a:t>Starfsbraut </a:t>
            </a:r>
            <a:endParaRPr lang="is-IS" sz="2000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8610600" y="2753270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12"/>
              </a:rPr>
              <a:t>Framhaldsskóla braut</a:t>
            </a:r>
            <a:endParaRPr lang="is-IS" sz="2000" b="1" dirty="0"/>
          </a:p>
        </p:txBody>
      </p:sp>
      <p:sp>
        <p:nvSpPr>
          <p:cNvPr id="40" name="Rounded Rectangle 39"/>
          <p:cNvSpPr/>
          <p:nvPr/>
        </p:nvSpPr>
        <p:spPr>
          <a:xfrm>
            <a:off x="5640564" y="5392814"/>
            <a:ext cx="1901725" cy="771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" action="ppaction://noaction"/>
              </a:rPr>
              <a:t>Opin </a:t>
            </a:r>
          </a:p>
          <a:p>
            <a:pPr lvl="0" algn="ctr"/>
            <a:r>
              <a:rPr lang="is-IS" sz="1600" b="1" dirty="0">
                <a:hlinkClick r:id="" action="ppaction://noaction"/>
              </a:rPr>
              <a:t>stúdentsbraut</a:t>
            </a:r>
            <a:endParaRPr lang="is-IS" sz="1600" b="1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297805" y="5699221"/>
            <a:ext cx="294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33818" y="1325130"/>
            <a:ext cx="2124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dirty="0">
                <a:hlinkClick r:id="rId13"/>
              </a:rPr>
              <a:t>Boðið upp á heimavist</a:t>
            </a:r>
            <a:endParaRPr lang="is-IS" sz="1400" dirty="0"/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9851249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62496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is-IS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Suðurland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956" y="3149433"/>
            <a:ext cx="1122040" cy="11220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252" y="3431170"/>
            <a:ext cx="1216348" cy="5585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231" y="4704777"/>
            <a:ext cx="855538" cy="8555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85474" y="4086807"/>
            <a:ext cx="1375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14924" y="4086807"/>
            <a:ext cx="1375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08498" y="5702247"/>
            <a:ext cx="1375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Áfangakerfi</a:t>
            </a:r>
          </a:p>
        </p:txBody>
      </p:sp>
    </p:spTree>
    <p:extLst>
      <p:ext uri="{BB962C8B-B14F-4D97-AF65-F5344CB8AC3E}">
        <p14:creationId xmlns:p14="http://schemas.microsoft.com/office/powerpoint/2010/main" val="206755462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hlinkClick r:id="rId2"/>
              </a:rPr>
              <a:t>Fjölbrautaskóli Suðurlands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59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56" y="467193"/>
            <a:ext cx="1122040" cy="11220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90010" y="1191270"/>
            <a:ext cx="1979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4"/>
              </a:rPr>
              <a:t>Inntökuskilyrði</a:t>
            </a:r>
            <a:endParaRPr lang="is-IS" i="1" dirty="0"/>
          </a:p>
        </p:txBody>
      </p:sp>
      <p:sp>
        <p:nvSpPr>
          <p:cNvPr id="6" name="Rounded Rectangle 5"/>
          <p:cNvSpPr/>
          <p:nvPr/>
        </p:nvSpPr>
        <p:spPr>
          <a:xfrm>
            <a:off x="4579775" y="4328263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5"/>
              </a:rPr>
              <a:t>Grunnnám bíliðna</a:t>
            </a:r>
            <a:endParaRPr lang="is-IS" sz="16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2999656" y="1631248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6"/>
              </a:rPr>
              <a:t>Iðn- og starfsnáms</a:t>
            </a:r>
          </a:p>
          <a:p>
            <a:pPr lvl="0" algn="ctr"/>
            <a:r>
              <a:rPr lang="is-IS" sz="2000" b="1" dirty="0">
                <a:hlinkClick r:id="rId6"/>
              </a:rPr>
              <a:t>brautir</a:t>
            </a:r>
            <a:endParaRPr lang="is-IS" sz="20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4581079" y="2648241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200" b="1" dirty="0">
                <a:hlinkClick r:id="rId7"/>
              </a:rPr>
              <a:t>Grunnnám bygginga- og mannvirkjagreina</a:t>
            </a:r>
            <a:endParaRPr lang="is-IS" sz="1200" b="1" dirty="0"/>
          </a:p>
        </p:txBody>
      </p:sp>
      <p:sp>
        <p:nvSpPr>
          <p:cNvPr id="16" name="Rounded Rectangle 15"/>
          <p:cNvSpPr/>
          <p:nvPr/>
        </p:nvSpPr>
        <p:spPr>
          <a:xfrm>
            <a:off x="2198201" y="2648241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8"/>
              </a:rPr>
              <a:t>Grunnnám rafiðna</a:t>
            </a:r>
            <a:endParaRPr lang="is-IS" sz="16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7777842" y="2642636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b="1" dirty="0">
                <a:hlinkClick r:id="rId9"/>
              </a:rPr>
              <a:t>Grunnnám ferða- og matvælagreina</a:t>
            </a:r>
            <a:endParaRPr lang="is-IS" sz="14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2175328" y="4325874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0"/>
              </a:rPr>
              <a:t>Grunnnám málmiðna</a:t>
            </a:r>
            <a:endParaRPr lang="is-IS" sz="1600" b="1" dirty="0"/>
          </a:p>
        </p:txBody>
      </p:sp>
      <p:sp>
        <p:nvSpPr>
          <p:cNvPr id="22" name="Rounded Rectangle 21"/>
          <p:cNvSpPr/>
          <p:nvPr/>
        </p:nvSpPr>
        <p:spPr>
          <a:xfrm>
            <a:off x="7809330" y="4420579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" action="ppaction://noaction"/>
              </a:rPr>
              <a:t>Sjúkraliða</a:t>
            </a:r>
          </a:p>
          <a:p>
            <a:pPr lvl="0" algn="ctr"/>
            <a:r>
              <a:rPr lang="is-IS" sz="1600" b="1" dirty="0">
                <a:hlinkClick r:id="" action="ppaction://noaction"/>
              </a:rPr>
              <a:t>braut</a:t>
            </a:r>
            <a:endParaRPr lang="is-IS" sz="1600" b="1" dirty="0"/>
          </a:p>
        </p:txBody>
      </p:sp>
      <p:cxnSp>
        <p:nvCxnSpPr>
          <p:cNvPr id="34" name="Straight Arrow Connector 33"/>
          <p:cNvCxnSpPr>
            <a:endCxn id="70" idx="3"/>
          </p:cNvCxnSpPr>
          <p:nvPr/>
        </p:nvCxnSpPr>
        <p:spPr>
          <a:xfrm flipH="1">
            <a:off x="3278394" y="3753992"/>
            <a:ext cx="28891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3696138" y="4723131"/>
            <a:ext cx="239622" cy="5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714941" y="3748942"/>
            <a:ext cx="298715" cy="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281060" y="4734106"/>
            <a:ext cx="298715" cy="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7396563" y="2986764"/>
            <a:ext cx="298715" cy="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944648" y="2495344"/>
            <a:ext cx="5343" cy="2227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265071" y="2470546"/>
            <a:ext cx="17461" cy="2263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>
            <a:off x="3710369" y="2989490"/>
            <a:ext cx="239622" cy="5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/>
          <p:nvPr/>
        </p:nvSpPr>
        <p:spPr>
          <a:xfrm>
            <a:off x="2073082" y="3485715"/>
            <a:ext cx="1205312" cy="5365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1"/>
              </a:rPr>
              <a:t>Rafvirkjun</a:t>
            </a:r>
            <a:endParaRPr lang="is-IS" sz="1600" b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548626" y="3362716"/>
            <a:ext cx="6597" cy="391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4280407" y="2986764"/>
            <a:ext cx="3000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5045034" y="3481119"/>
            <a:ext cx="1205312" cy="5365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2"/>
              </a:rPr>
              <a:t>Húsasmíði</a:t>
            </a:r>
            <a:endParaRPr lang="is-IS" sz="1600" b="1" dirty="0"/>
          </a:p>
        </p:txBody>
      </p:sp>
      <p:cxnSp>
        <p:nvCxnSpPr>
          <p:cNvPr id="78" name="Straight Connector 77"/>
          <p:cNvCxnSpPr/>
          <p:nvPr/>
        </p:nvCxnSpPr>
        <p:spPr>
          <a:xfrm flipH="1">
            <a:off x="4714941" y="3334949"/>
            <a:ext cx="1472" cy="408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endCxn id="81" idx="3"/>
          </p:cNvCxnSpPr>
          <p:nvPr/>
        </p:nvCxnSpPr>
        <p:spPr>
          <a:xfrm flipH="1">
            <a:off x="3266003" y="5431625"/>
            <a:ext cx="28891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2060691" y="5163348"/>
            <a:ext cx="1205312" cy="5365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3"/>
              </a:rPr>
              <a:t>Vélvirkjun</a:t>
            </a:r>
            <a:endParaRPr lang="is-IS" sz="1600" b="1" dirty="0"/>
          </a:p>
        </p:txBody>
      </p:sp>
      <p:cxnSp>
        <p:nvCxnSpPr>
          <p:cNvPr id="82" name="Straight Connector 81"/>
          <p:cNvCxnSpPr/>
          <p:nvPr/>
        </p:nvCxnSpPr>
        <p:spPr>
          <a:xfrm>
            <a:off x="3536235" y="5040349"/>
            <a:ext cx="6597" cy="391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ounded Rectangle 82"/>
          <p:cNvSpPr/>
          <p:nvPr/>
        </p:nvSpPr>
        <p:spPr>
          <a:xfrm>
            <a:off x="7057762" y="1631248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6"/>
              </a:rPr>
              <a:t>Iðn- og starfsnáms</a:t>
            </a:r>
          </a:p>
          <a:p>
            <a:pPr lvl="0" algn="ctr"/>
            <a:r>
              <a:rPr lang="is-IS" sz="2000" b="1" dirty="0">
                <a:hlinkClick r:id="rId6"/>
              </a:rPr>
              <a:t>brautir</a:t>
            </a:r>
            <a:endParaRPr lang="is-IS" sz="2000" b="1" dirty="0"/>
          </a:p>
        </p:txBody>
      </p:sp>
      <p:cxnSp>
        <p:nvCxnSpPr>
          <p:cNvPr id="84" name="Straight Connector 83"/>
          <p:cNvCxnSpPr/>
          <p:nvPr/>
        </p:nvCxnSpPr>
        <p:spPr>
          <a:xfrm flipH="1">
            <a:off x="7400228" y="2490076"/>
            <a:ext cx="1944" cy="31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ounded Rectangle 86"/>
          <p:cNvSpPr/>
          <p:nvPr/>
        </p:nvSpPr>
        <p:spPr>
          <a:xfrm>
            <a:off x="7801589" y="3558354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400" b="1" dirty="0">
                <a:hlinkClick r:id="rId14"/>
              </a:rPr>
              <a:t>Grunnnám hársnyrtiiðnar</a:t>
            </a:r>
            <a:endParaRPr lang="is-IS" sz="1400" b="1" dirty="0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7402171" y="3917940"/>
            <a:ext cx="298715" cy="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7396562" y="4734106"/>
            <a:ext cx="298715" cy="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ounded Rectangle 91"/>
          <p:cNvSpPr/>
          <p:nvPr/>
        </p:nvSpPr>
        <p:spPr>
          <a:xfrm>
            <a:off x="7793205" y="5282804"/>
            <a:ext cx="1520552" cy="7428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5"/>
              </a:rPr>
              <a:t>Hestamennska</a:t>
            </a:r>
            <a:endParaRPr lang="is-IS" sz="1600" b="1" dirty="0"/>
          </a:p>
        </p:txBody>
      </p:sp>
      <p:cxnSp>
        <p:nvCxnSpPr>
          <p:cNvPr id="93" name="Straight Arrow Connector 92"/>
          <p:cNvCxnSpPr/>
          <p:nvPr/>
        </p:nvCxnSpPr>
        <p:spPr>
          <a:xfrm flipV="1">
            <a:off x="7396562" y="5658139"/>
            <a:ext cx="294854" cy="7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36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2998" y="883886"/>
            <a:ext cx="8842711" cy="1143000"/>
          </a:xfrm>
        </p:spPr>
        <p:txBody>
          <a:bodyPr>
            <a:noAutofit/>
          </a:bodyPr>
          <a:lstStyle/>
          <a:p>
            <a:r>
              <a:rPr lang="is-IS" sz="7200" b="1" dirty="0">
                <a:solidFill>
                  <a:srgbClr val="00B050"/>
                </a:solidFill>
                <a:latin typeface="Comic Sans MS" panose="030F0702030302020204" pitchFamily="66" charset="0"/>
              </a:rPr>
              <a:t>Höfuðborgarsvæðið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85FE-A928-473D-9405-1D4C53A2CFBA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5" descr="Merki Borgarholtsskó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715" y="2343583"/>
            <a:ext cx="809625" cy="952500"/>
          </a:xfrm>
          <a:prstGeom prst="rect">
            <a:avLst/>
          </a:prstGeom>
          <a:noFill/>
        </p:spPr>
      </p:pic>
      <p:pic>
        <p:nvPicPr>
          <p:cNvPr id="6" name="Picture 6" descr="Flensborgarskólinn í Hafnarfirði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6309" y="2343583"/>
            <a:ext cx="1924050" cy="752475"/>
          </a:xfrm>
          <a:prstGeom prst="rect">
            <a:avLst/>
          </a:prstGeom>
          <a:noFill/>
        </p:spPr>
      </p:pic>
      <p:pic>
        <p:nvPicPr>
          <p:cNvPr id="7" name="Picture 5" descr="fb-red-logo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98328" y="2343583"/>
            <a:ext cx="1582738" cy="971550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49035" y="2343583"/>
            <a:ext cx="1714512" cy="808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9" descr="index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431516" y="2343583"/>
            <a:ext cx="1679575" cy="858837"/>
          </a:xfrm>
          <a:prstGeom prst="rect">
            <a:avLst/>
          </a:prstGeom>
          <a:noFill/>
        </p:spPr>
      </p:pic>
      <p:pic>
        <p:nvPicPr>
          <p:cNvPr id="10" name="Picture 5" descr="F.Á. (Lógó)">
            <a:hlinkClick r:id="rId10" tooltip="forsíða FÁ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28715" y="3839193"/>
            <a:ext cx="1285875" cy="704850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471040" y="3839193"/>
            <a:ext cx="2248741" cy="650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 descr="mi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176231" y="3811087"/>
            <a:ext cx="1143462" cy="678904"/>
          </a:xfrm>
          <a:prstGeom prst="rect">
            <a:avLst/>
          </a:prstGeom>
          <a:noFill/>
        </p:spPr>
      </p:pic>
      <p:pic>
        <p:nvPicPr>
          <p:cNvPr id="13" name="Picture 5" descr="Toppur_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76143" y="3811087"/>
            <a:ext cx="1036637" cy="1095375"/>
          </a:xfrm>
          <a:prstGeom prst="rect">
            <a:avLst/>
          </a:prstGeom>
          <a:noFill/>
        </p:spPr>
      </p:pic>
      <p:pic>
        <p:nvPicPr>
          <p:cNvPr id="14" name="Picture 19" descr="05gk_mr20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69230" y="3811087"/>
            <a:ext cx="1392237" cy="1044575"/>
          </a:xfrm>
          <a:prstGeom prst="rect">
            <a:avLst/>
          </a:prstGeom>
          <a:noFill/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15" y="4759036"/>
            <a:ext cx="1210108" cy="1210108"/>
          </a:xfrm>
          <a:prstGeom prst="rect">
            <a:avLst/>
          </a:prstGeom>
        </p:spPr>
      </p:pic>
      <p:pic>
        <p:nvPicPr>
          <p:cNvPr id="16" name="Picture 3" descr="mh-logo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471041" y="5216450"/>
            <a:ext cx="881760" cy="881760"/>
          </a:xfrm>
          <a:prstGeom prst="rect">
            <a:avLst/>
          </a:prstGeom>
          <a:noFill/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524" y="5216449"/>
            <a:ext cx="1172707" cy="656716"/>
          </a:xfrm>
          <a:prstGeom prst="rect">
            <a:avLst/>
          </a:prstGeom>
        </p:spPr>
      </p:pic>
      <p:pic>
        <p:nvPicPr>
          <p:cNvPr id="18" name="Picture 17" descr="myndlist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711273" y="4876098"/>
            <a:ext cx="1583188" cy="1440160"/>
          </a:xfrm>
          <a:prstGeom prst="rect">
            <a:avLst/>
          </a:prstGeom>
        </p:spPr>
      </p:pic>
      <p:pic>
        <p:nvPicPr>
          <p:cNvPr id="19" name="Picture 18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829503" y="5364090"/>
            <a:ext cx="1757363" cy="42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49" descr="merki">
            <a:hlinkClick r:id="rId23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10252763" y="4998254"/>
            <a:ext cx="885892" cy="13580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5894447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hlinkClick r:id="rId2"/>
              </a:rPr>
              <a:t>Fjölbrautaskóli Suðurlands</a:t>
            </a:r>
            <a:endParaRPr lang="is-I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10" y="466886"/>
            <a:ext cx="1122040" cy="112204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528443" y="1833787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4"/>
              </a:rPr>
              <a:t>Framhaldsskóla brautir</a:t>
            </a:r>
            <a:endParaRPr lang="is-IS" sz="20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4210503" y="2932090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5"/>
              </a:rPr>
              <a:t>Opin </a:t>
            </a:r>
            <a:r>
              <a:rPr lang="is-IS" sz="1600" b="1" dirty="0" err="1">
                <a:hlinkClick r:id="rId5"/>
              </a:rPr>
              <a:t>lína</a:t>
            </a:r>
            <a:r>
              <a:rPr lang="is-IS" sz="1600" b="1" dirty="0">
                <a:hlinkClick r:id="rId5"/>
              </a:rPr>
              <a:t> bóknámskjarni</a:t>
            </a:r>
            <a:endParaRPr lang="is-IS" sz="16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622412" y="2932090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6"/>
              </a:rPr>
              <a:t>Íþróttalína</a:t>
            </a:r>
            <a:endParaRPr lang="is-IS" sz="16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4174724" y="3881517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7"/>
              </a:rPr>
              <a:t>Alþjóðalína</a:t>
            </a:r>
            <a:endParaRPr lang="is-IS" sz="16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6633041" y="3881517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8"/>
              </a:rPr>
              <a:t>Náttúrufræði </a:t>
            </a:r>
            <a:r>
              <a:rPr lang="is-IS" sz="1600" b="1" dirty="0" err="1">
                <a:hlinkClick r:id="rId8"/>
              </a:rPr>
              <a:t>lína</a:t>
            </a:r>
            <a:endParaRPr lang="is-IS" sz="16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4184402" y="4830944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9"/>
              </a:rPr>
              <a:t>Félagsgreina</a:t>
            </a:r>
          </a:p>
          <a:p>
            <a:pPr lvl="0" algn="ctr"/>
            <a:r>
              <a:rPr lang="is-IS" sz="1600" b="1" dirty="0" err="1">
                <a:hlinkClick r:id="rId9"/>
              </a:rPr>
              <a:t>lína</a:t>
            </a:r>
            <a:endParaRPr lang="is-IS" sz="16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6633041" y="4830944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0"/>
              </a:rPr>
              <a:t>Viðskipta- og hagfræði </a:t>
            </a:r>
            <a:r>
              <a:rPr lang="is-IS" sz="1600" b="1" dirty="0" err="1">
                <a:hlinkClick r:id="rId10"/>
              </a:rPr>
              <a:t>lína</a:t>
            </a:r>
            <a:endParaRPr lang="is-IS" sz="1600" b="1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720369" y="3292130"/>
            <a:ext cx="239622" cy="5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740038" y="4228171"/>
            <a:ext cx="239622" cy="5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740038" y="5147446"/>
            <a:ext cx="239622" cy="5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317914" y="3292130"/>
            <a:ext cx="288271" cy="7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337008" y="4227462"/>
            <a:ext cx="269177" cy="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349951" y="5155598"/>
            <a:ext cx="256234" cy="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957688" y="2698080"/>
            <a:ext cx="25701" cy="24493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17914" y="2697883"/>
            <a:ext cx="21776" cy="2458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1318141" y="3881517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1"/>
              </a:rPr>
              <a:t>Íþróttabraut</a:t>
            </a:r>
            <a:endParaRPr lang="is-IS" sz="1600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1318141" y="4830944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2"/>
              </a:rPr>
              <a:t>Listnámsbraut</a:t>
            </a:r>
            <a:endParaRPr lang="is-IS" sz="1600" b="1" dirty="0"/>
          </a:p>
        </p:txBody>
      </p:sp>
      <p:sp>
        <p:nvSpPr>
          <p:cNvPr id="24" name="Rounded Rectangle 23">
            <a:hlinkClick r:id="rId13"/>
          </p:cNvPr>
          <p:cNvSpPr/>
          <p:nvPr/>
        </p:nvSpPr>
        <p:spPr>
          <a:xfrm>
            <a:off x="1318141" y="5933977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3"/>
              </a:rPr>
              <a:t>Starfsbraut</a:t>
            </a:r>
            <a:endParaRPr lang="is-IS" sz="1600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4979876" y="1833787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14"/>
              </a:rPr>
              <a:t>Stúdentsbrautir</a:t>
            </a:r>
            <a:endParaRPr lang="is-IS" sz="2000" b="1" dirty="0"/>
          </a:p>
        </p:txBody>
      </p:sp>
      <p:sp>
        <p:nvSpPr>
          <p:cNvPr id="26" name="Rounded Rectangle 25"/>
          <p:cNvSpPr/>
          <p:nvPr/>
        </p:nvSpPr>
        <p:spPr>
          <a:xfrm>
            <a:off x="1318141" y="2932090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5"/>
              </a:rPr>
              <a:t>Grunnmennta </a:t>
            </a:r>
            <a:r>
              <a:rPr lang="is-IS" sz="1600" b="1" dirty="0" err="1">
                <a:hlinkClick r:id="rId15"/>
              </a:rPr>
              <a:t>brú</a:t>
            </a:r>
            <a:endParaRPr lang="is-IS" sz="1600" b="1" dirty="0"/>
          </a:p>
        </p:txBody>
      </p:sp>
      <p:cxnSp>
        <p:nvCxnSpPr>
          <p:cNvPr id="28" name="Straight Arrow Connector 27"/>
          <p:cNvCxnSpPr>
            <a:endCxn id="26" idx="3"/>
          </p:cNvCxnSpPr>
          <p:nvPr/>
        </p:nvCxnSpPr>
        <p:spPr>
          <a:xfrm flipH="1">
            <a:off x="2830309" y="3292130"/>
            <a:ext cx="2915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830309" y="4240923"/>
            <a:ext cx="2915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2818445" y="5213897"/>
            <a:ext cx="2915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121891" y="2697883"/>
            <a:ext cx="0" cy="2516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8431309" y="1833787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4"/>
              </a:rPr>
              <a:t>Stúdentsbrautir starfsnámslínur</a:t>
            </a:r>
            <a:endParaRPr lang="is-IS" sz="2000" b="1" dirty="0"/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8964684" y="2678531"/>
            <a:ext cx="8444" cy="1552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964684" y="3295955"/>
            <a:ext cx="288271" cy="7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9280275" y="2932090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6"/>
              </a:rPr>
              <a:t>Hestalína</a:t>
            </a:r>
            <a:endParaRPr lang="is-IS" sz="1600" b="1" dirty="0"/>
          </a:p>
        </p:txBody>
      </p:sp>
      <p:sp>
        <p:nvSpPr>
          <p:cNvPr id="46" name="Rounded Rectangle 45"/>
          <p:cNvSpPr/>
          <p:nvPr/>
        </p:nvSpPr>
        <p:spPr>
          <a:xfrm>
            <a:off x="9280275" y="3881517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7"/>
              </a:rPr>
              <a:t>Listalína</a:t>
            </a:r>
            <a:endParaRPr lang="is-IS" sz="1600" b="1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973128" y="4223637"/>
            <a:ext cx="288271" cy="7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>
            <a:hlinkClick r:id="rId13"/>
          </p:cNvPr>
          <p:cNvSpPr/>
          <p:nvPr/>
        </p:nvSpPr>
        <p:spPr>
          <a:xfrm>
            <a:off x="5339916" y="5933977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8"/>
              </a:rPr>
              <a:t>Íþrótta akademíur</a:t>
            </a:r>
            <a:endParaRPr lang="is-IS" sz="1600" b="1" dirty="0"/>
          </a:p>
        </p:txBody>
      </p:sp>
    </p:spTree>
    <p:extLst>
      <p:ext uri="{BB962C8B-B14F-4D97-AF65-F5344CB8AC3E}">
        <p14:creationId xmlns:p14="http://schemas.microsoft.com/office/powerpoint/2010/main" val="13175652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is-IS" dirty="0"/>
              <a:t>	</a:t>
            </a:r>
            <a:r>
              <a:rPr lang="is-IS" dirty="0">
                <a:hlinkClick r:id="rId2"/>
              </a:rPr>
              <a:t>Framhaldsskólinn í Vestmannaeyjum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61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06" y="618348"/>
            <a:ext cx="1216348" cy="5585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82200" y="1176913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4"/>
              </a:rPr>
              <a:t>Inntökuskilyrði</a:t>
            </a:r>
            <a:endParaRPr lang="is-IS" i="1" dirty="0"/>
          </a:p>
        </p:txBody>
      </p:sp>
      <p:sp>
        <p:nvSpPr>
          <p:cNvPr id="8" name="Rounded Rectangle 7"/>
          <p:cNvSpPr/>
          <p:nvPr/>
        </p:nvSpPr>
        <p:spPr>
          <a:xfrm>
            <a:off x="1528443" y="1959117"/>
            <a:ext cx="2090656" cy="738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5"/>
              </a:rPr>
              <a:t>Nám til stúdentsprófs</a:t>
            </a:r>
            <a:endParaRPr lang="is-IS" sz="20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1528443" y="3833391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6"/>
              </a:rPr>
              <a:t>Náttúrufræði </a:t>
            </a:r>
            <a:r>
              <a:rPr lang="is-IS" sz="1600" b="1" dirty="0" err="1">
                <a:hlinkClick r:id="rId6"/>
              </a:rPr>
              <a:t>lína</a:t>
            </a:r>
            <a:endParaRPr lang="is-IS" sz="16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1528443" y="4782818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6"/>
              </a:rPr>
              <a:t>Opin </a:t>
            </a:r>
          </a:p>
          <a:p>
            <a:pPr lvl="0" algn="ctr"/>
            <a:r>
              <a:rPr lang="is-IS" sz="1600" b="1" dirty="0" err="1">
                <a:hlinkClick r:id="rId6"/>
              </a:rPr>
              <a:t>lína</a:t>
            </a:r>
            <a:endParaRPr lang="is-IS" sz="16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1528443" y="2883964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6"/>
              </a:rPr>
              <a:t>Félagsvísinda </a:t>
            </a:r>
            <a:r>
              <a:rPr lang="is-IS" sz="1600" b="1" dirty="0" err="1">
                <a:hlinkClick r:id="rId6"/>
              </a:rPr>
              <a:t>lína</a:t>
            </a:r>
            <a:endParaRPr lang="is-IS" sz="1600" b="1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070941" y="3292130"/>
            <a:ext cx="2915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070941" y="4240923"/>
            <a:ext cx="2915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059077" y="5213897"/>
            <a:ext cx="2915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362523" y="2697883"/>
            <a:ext cx="0" cy="2516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2790324" y="5732245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7"/>
              </a:rPr>
              <a:t>Stúdentspróf starfsnám</a:t>
            </a:r>
            <a:endParaRPr lang="is-IS" sz="16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5152038" y="5732245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8"/>
              </a:rPr>
              <a:t>Starfsbraut</a:t>
            </a:r>
            <a:endParaRPr lang="is-IS" sz="16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5122680" y="1945027"/>
            <a:ext cx="2090656" cy="738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9"/>
              </a:rPr>
              <a:t>Starfsréttinda nám</a:t>
            </a:r>
            <a:endParaRPr lang="is-IS" sz="2000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5121708" y="3833391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" action="ppaction://noaction"/>
              </a:rPr>
              <a:t>Vélstjórnar</a:t>
            </a:r>
          </a:p>
          <a:p>
            <a:pPr lvl="0" algn="ctr"/>
            <a:r>
              <a:rPr lang="is-IS" sz="1600" b="1" dirty="0">
                <a:hlinkClick r:id="" action="ppaction://noaction"/>
              </a:rPr>
              <a:t>braut A</a:t>
            </a:r>
            <a:endParaRPr lang="is-IS" sz="1600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5121708" y="4782818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0"/>
              </a:rPr>
              <a:t>Vélstjórnar braut B</a:t>
            </a:r>
            <a:endParaRPr lang="is-IS" sz="16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5121708" y="2883964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1"/>
              </a:rPr>
              <a:t>Sjúkraliða braut</a:t>
            </a:r>
            <a:endParaRPr lang="is-IS" sz="1600" b="1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6664206" y="3292130"/>
            <a:ext cx="2915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664206" y="4240923"/>
            <a:ext cx="2915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652342" y="5213897"/>
            <a:ext cx="2915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955788" y="2697883"/>
            <a:ext cx="0" cy="2516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8716917" y="1943069"/>
            <a:ext cx="2090656" cy="738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9"/>
              </a:rPr>
              <a:t>Iðnnám</a:t>
            </a:r>
            <a:endParaRPr lang="is-IS" sz="20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9295405" y="2882546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2"/>
              </a:rPr>
              <a:t>Grunnnám málm- og véltæknigreina</a:t>
            </a:r>
            <a:endParaRPr lang="is-IS" sz="1600" b="1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8932244" y="2697883"/>
            <a:ext cx="19251" cy="2220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8951495" y="3292420"/>
            <a:ext cx="310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9702265" y="3751778"/>
            <a:ext cx="1105308" cy="603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>
                <a:hlinkClick r:id="rId13"/>
              </a:rPr>
              <a:t>Vélvirkjun</a:t>
            </a:r>
            <a:endParaRPr lang="is-IS" sz="1600" b="1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9456820" y="4033292"/>
            <a:ext cx="245445" cy="82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9456820" y="3602626"/>
            <a:ext cx="0" cy="438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9295405" y="4558076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600" b="1" dirty="0"/>
              <a:t>Húsasmíða braut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8951495" y="4918116"/>
            <a:ext cx="310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7513752" y="5732245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1500" b="1" dirty="0">
                <a:hlinkClick r:id="rId14"/>
              </a:rPr>
              <a:t>Framhaldsskólabrú</a:t>
            </a:r>
            <a:endParaRPr lang="is-IS" sz="1500" b="1" dirty="0"/>
          </a:p>
        </p:txBody>
      </p:sp>
    </p:spTree>
    <p:extLst>
      <p:ext uri="{BB962C8B-B14F-4D97-AF65-F5344CB8AC3E}">
        <p14:creationId xmlns:p14="http://schemas.microsoft.com/office/powerpoint/2010/main" val="37008218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>
                <a:hlinkClick r:id="rId2"/>
              </a:rPr>
              <a:t>Menntaskólinn að Laugarvatni</a:t>
            </a:r>
            <a:endParaRPr lang="is-I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CD7-1591-4241-A041-96BB22D8E13F}" type="slidenum">
              <a:rPr lang="en-US" smtClean="0"/>
              <a:pPr/>
              <a:t>62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745" y="600137"/>
            <a:ext cx="855538" cy="8555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434791" y="1271009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i="1" dirty="0">
                <a:hlinkClick r:id="rId4"/>
              </a:rPr>
              <a:t>Inntökuskilyrði</a:t>
            </a:r>
            <a:endParaRPr lang="is-IS" i="1" dirty="0"/>
          </a:p>
        </p:txBody>
      </p:sp>
      <p:sp>
        <p:nvSpPr>
          <p:cNvPr id="6" name="Rounded Rectangle 5"/>
          <p:cNvSpPr/>
          <p:nvPr/>
        </p:nvSpPr>
        <p:spPr>
          <a:xfrm>
            <a:off x="4979876" y="2060848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sz="2000" b="1" dirty="0">
                <a:hlinkClick r:id="rId5"/>
              </a:rPr>
              <a:t>Námsbrautir</a:t>
            </a:r>
            <a:endParaRPr lang="is-IS" sz="20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561348" y="3295104"/>
            <a:ext cx="2030597" cy="9409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b="1" dirty="0">
                <a:hlinkClick r:id="rId6"/>
              </a:rPr>
              <a:t>Félags- og hugvísindabraut</a:t>
            </a:r>
            <a:endParaRPr lang="is-IS" b="1" dirty="0"/>
          </a:p>
        </p:txBody>
      </p:sp>
      <p:sp>
        <p:nvSpPr>
          <p:cNvPr id="9" name="Rounded Rectangle 8"/>
          <p:cNvSpPr/>
          <p:nvPr/>
        </p:nvSpPr>
        <p:spPr>
          <a:xfrm>
            <a:off x="6624806" y="3295104"/>
            <a:ext cx="2030598" cy="9409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b="1" dirty="0">
                <a:hlinkClick r:id="rId7"/>
              </a:rPr>
              <a:t>Náttúruvísinda braut</a:t>
            </a:r>
            <a:endParaRPr lang="is-IS" b="1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591945" y="3881145"/>
            <a:ext cx="269641" cy="5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312024" y="3872656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61585" y="2924945"/>
            <a:ext cx="0" cy="974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317095" y="2898118"/>
            <a:ext cx="0" cy="974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218545" y="1455675"/>
            <a:ext cx="2059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dirty="0">
                <a:hlinkClick r:id="rId8"/>
              </a:rPr>
              <a:t>Boðið upp á heimavist</a:t>
            </a:r>
            <a:endParaRPr lang="is-IS" sz="1400" dirty="0"/>
          </a:p>
        </p:txBody>
      </p:sp>
    </p:spTree>
    <p:extLst>
      <p:ext uri="{BB962C8B-B14F-4D97-AF65-F5344CB8AC3E}">
        <p14:creationId xmlns:p14="http://schemas.microsoft.com/office/powerpoint/2010/main" val="373178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s-IS" b="1" dirty="0">
                <a:latin typeface="Comic Sans MS" panose="030F0702030302020204" pitchFamily="66" charset="0"/>
              </a:rPr>
              <a:t>Almennt menntaskólanám </a:t>
            </a:r>
            <a:br>
              <a:rPr lang="is-IS" b="1" dirty="0">
                <a:latin typeface="Comic Sans MS" panose="030F0702030302020204" pitchFamily="66" charset="0"/>
              </a:rPr>
            </a:br>
            <a:r>
              <a:rPr lang="is-IS" b="1" dirty="0">
                <a:latin typeface="Comic Sans MS" panose="030F0702030302020204" pitchFamily="66" charset="0"/>
              </a:rPr>
              <a:t>-áfangakerfi-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88291" y="1274618"/>
            <a:ext cx="9772073" cy="558338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dirty="0">
                <a:latin typeface="+mj-lt"/>
              </a:rPr>
              <a:t> </a:t>
            </a:r>
            <a:r>
              <a:rPr lang="is-IS" dirty="0">
                <a:latin typeface="+mj-lt"/>
                <a:hlinkClick r:id="rId3"/>
              </a:rPr>
              <a:t>Borgarholtsskóli</a:t>
            </a:r>
            <a:endParaRPr lang="is-IS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dirty="0">
                <a:latin typeface="+mj-lt"/>
              </a:rPr>
              <a:t> </a:t>
            </a:r>
            <a:r>
              <a:rPr lang="is-IS" dirty="0">
                <a:latin typeface="+mj-lt"/>
                <a:hlinkClick r:id="rId4"/>
              </a:rPr>
              <a:t>Fjölbrautarskólinn við Ármúla</a:t>
            </a:r>
            <a:endParaRPr lang="is-IS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dirty="0">
                <a:latin typeface="+mj-lt"/>
              </a:rPr>
              <a:t> </a:t>
            </a:r>
            <a:r>
              <a:rPr lang="is-IS" dirty="0">
                <a:latin typeface="+mj-lt"/>
                <a:hlinkClick r:id="rId5"/>
              </a:rPr>
              <a:t>Fjölbrautarskólinn í Breiðholti</a:t>
            </a:r>
            <a:endParaRPr lang="is-IS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dirty="0">
                <a:latin typeface="+mj-lt"/>
              </a:rPr>
              <a:t> </a:t>
            </a:r>
            <a:r>
              <a:rPr lang="is-IS" dirty="0">
                <a:latin typeface="+mj-lt"/>
                <a:hlinkClick r:id="rId6"/>
              </a:rPr>
              <a:t>Fjölbrautarskólinn í Garðabæ</a:t>
            </a:r>
            <a:endParaRPr lang="is-IS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dirty="0">
                <a:latin typeface="+mj-lt"/>
              </a:rPr>
              <a:t> </a:t>
            </a:r>
            <a:r>
              <a:rPr lang="is-IS" dirty="0">
                <a:latin typeface="+mj-lt"/>
                <a:hlinkClick r:id="rId7"/>
              </a:rPr>
              <a:t>Flensborgarskólinn í Hafnarfirði</a:t>
            </a:r>
            <a:endParaRPr lang="is-IS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dirty="0">
                <a:latin typeface="+mj-lt"/>
              </a:rPr>
              <a:t> </a:t>
            </a:r>
            <a:r>
              <a:rPr lang="is-IS" dirty="0">
                <a:latin typeface="+mj-lt"/>
                <a:hlinkClick r:id="rId8"/>
              </a:rPr>
              <a:t>Framhaldsskólinn í Mosfellsbæ</a:t>
            </a:r>
            <a:endParaRPr lang="is-IS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dirty="0">
                <a:latin typeface="+mj-lt"/>
                <a:hlinkClick r:id="rId9"/>
              </a:rPr>
              <a:t> Menntaskólinn við Hamrahlíð</a:t>
            </a:r>
            <a:endParaRPr lang="is-IS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dirty="0">
                <a:latin typeface="+mj-lt"/>
              </a:rPr>
              <a:t> </a:t>
            </a:r>
            <a:r>
              <a:rPr lang="is-IS" dirty="0">
                <a:latin typeface="+mj-lt"/>
                <a:hlinkClick r:id="rId10"/>
              </a:rPr>
              <a:t>Menntaskólinn í </a:t>
            </a:r>
            <a:r>
              <a:rPr lang="is-IS" dirty="0" err="1">
                <a:latin typeface="+mj-lt"/>
                <a:hlinkClick r:id="rId10"/>
              </a:rPr>
              <a:t>Kópavogi</a:t>
            </a:r>
            <a:r>
              <a:rPr lang="is-IS" dirty="0">
                <a:latin typeface="+mj-lt"/>
                <a:hlinkClick r:id="rId10"/>
              </a:rPr>
              <a:t> </a:t>
            </a:r>
            <a:endParaRPr lang="is-IS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dirty="0">
                <a:latin typeface="+mj-lt"/>
              </a:rPr>
              <a:t> </a:t>
            </a:r>
            <a:r>
              <a:rPr lang="is-IS" dirty="0">
                <a:latin typeface="+mj-lt"/>
                <a:hlinkClick r:id="rId11"/>
              </a:rPr>
              <a:t>Menntaskólinn við Sund</a:t>
            </a:r>
            <a:endParaRPr lang="is-IS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dirty="0">
                <a:latin typeface="+mj-lt"/>
              </a:rPr>
              <a:t> </a:t>
            </a:r>
            <a:r>
              <a:rPr lang="is-IS" dirty="0">
                <a:latin typeface="+mj-lt"/>
                <a:hlinkClick r:id="rId12"/>
              </a:rPr>
              <a:t>Myndlistaskólinn í Reykjavík</a:t>
            </a:r>
            <a:endParaRPr lang="en-US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dirty="0">
                <a:latin typeface="+mj-lt"/>
              </a:rPr>
              <a:t> </a:t>
            </a:r>
            <a:r>
              <a:rPr lang="is-IS" dirty="0">
                <a:latin typeface="+mj-lt"/>
                <a:hlinkClick r:id="rId13"/>
              </a:rPr>
              <a:t>Tækniskólinn</a:t>
            </a:r>
            <a:endParaRPr lang="is-IS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dirty="0">
                <a:latin typeface="+mj-lt"/>
              </a:rPr>
              <a:t> </a:t>
            </a:r>
            <a:r>
              <a:rPr lang="is-IS" dirty="0">
                <a:latin typeface="+mj-lt"/>
                <a:hlinkClick r:id="rId14"/>
              </a:rPr>
              <a:t>Menntaskóli í tónlist</a:t>
            </a:r>
            <a:endParaRPr lang="is-IS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None/>
            </a:pPr>
            <a:endParaRPr lang="is-I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EAEF-BB94-4C2A-B19F-1C4C63730E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07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is-IS" sz="4000" b="1" dirty="0">
                <a:latin typeface="Comic Sans MS" panose="030F0702030302020204" pitchFamily="66" charset="0"/>
              </a:rPr>
              <a:t>Almennt menntaskólanám</a:t>
            </a:r>
            <a:br>
              <a:rPr lang="is-IS" sz="4000" b="1" dirty="0">
                <a:latin typeface="Comic Sans MS" panose="030F0702030302020204" pitchFamily="66" charset="0"/>
              </a:rPr>
            </a:br>
            <a:r>
              <a:rPr lang="is-IS" sz="4000" b="1" dirty="0">
                <a:latin typeface="Comic Sans MS" panose="030F0702030302020204" pitchFamily="66" charset="0"/>
              </a:rPr>
              <a:t>-bekkjakerfi-</a:t>
            </a:r>
            <a:endParaRPr lang="en-US" sz="4000" b="1" dirty="0">
              <a:latin typeface="Comic Sans MS" panose="030F0702030302020204" pitchFamily="66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60582" y="1417638"/>
            <a:ext cx="9135946" cy="5177125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sz="3600" dirty="0">
                <a:latin typeface="+mj-lt"/>
                <a:hlinkClick r:id="rId3"/>
              </a:rPr>
              <a:t>Menntaskólinn í Reykjavík</a:t>
            </a:r>
            <a:endParaRPr lang="is-IS" sz="3600" dirty="0">
              <a:latin typeface="+mj-lt"/>
            </a:endParaRP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sz="3600" dirty="0">
                <a:latin typeface="+mj-lt"/>
                <a:hlinkClick r:id="rId4"/>
              </a:rPr>
              <a:t>Menntaskólinn við sund</a:t>
            </a:r>
            <a:endParaRPr lang="is-IS" sz="3600" dirty="0">
              <a:latin typeface="+mj-lt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sz="3600" dirty="0">
                <a:latin typeface="+mj-lt"/>
                <a:hlinkClick r:id="rId5"/>
              </a:rPr>
              <a:t>Kvennaskólinn í Reykjavík</a:t>
            </a:r>
            <a:endParaRPr lang="is-IS" sz="3600" dirty="0">
              <a:latin typeface="+mj-lt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sz="3600" dirty="0">
                <a:latin typeface="+mj-lt"/>
                <a:hlinkClick r:id="rId6"/>
              </a:rPr>
              <a:t>Verslunarskóli Íslands **</a:t>
            </a:r>
            <a:endParaRPr lang="is-IS" sz="3600" dirty="0">
              <a:latin typeface="+mj-lt"/>
            </a:endParaRPr>
          </a:p>
          <a:p>
            <a:pPr eaLnBrk="1" hangingPunct="1">
              <a:buClr>
                <a:schemeClr val="tx1"/>
              </a:buClr>
              <a:buNone/>
            </a:pPr>
            <a:r>
              <a:rPr lang="is-IS" sz="2000" dirty="0">
                <a:latin typeface="+mj-lt"/>
              </a:rPr>
              <a:t>** </a:t>
            </a:r>
            <a:r>
              <a:rPr lang="is-IS" sz="1800" dirty="0">
                <a:latin typeface="+mj-lt"/>
              </a:rPr>
              <a:t>Bekkjaskóli með áfangasniði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EAEF-BB94-4C2A-B19F-1C4C63730E5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17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582726"/>
          </a:xfrm>
        </p:spPr>
        <p:txBody>
          <a:bodyPr>
            <a:normAutofit fontScale="90000"/>
          </a:bodyPr>
          <a:lstStyle/>
          <a:p>
            <a:pPr algn="ctr"/>
            <a:br>
              <a:rPr lang="is-IS" b="1" dirty="0"/>
            </a:br>
            <a:r>
              <a:rPr lang="is-IS" sz="4900" b="1" dirty="0">
                <a:latin typeface="Comic Sans MS" panose="030F0702030302020204" pitchFamily="66" charset="0"/>
              </a:rPr>
              <a:t>Skólar sem bjóða upp á starfs- </a:t>
            </a:r>
            <a:r>
              <a:rPr lang="is-IS" sz="4900" b="1">
                <a:latin typeface="Comic Sans MS" panose="030F0702030302020204" pitchFamily="66" charset="0"/>
              </a:rPr>
              <a:t>og bóknám</a:t>
            </a:r>
            <a:br>
              <a:rPr lang="is-IS" b="1" dirty="0">
                <a:latin typeface="Comic Sans MS" pitchFamily="66" charset="0"/>
              </a:rPr>
            </a:br>
            <a:endParaRPr lang="en-US" b="1" dirty="0">
              <a:latin typeface="Comic Sans MS" pitchFamily="66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969818" y="1699491"/>
            <a:ext cx="10483273" cy="50219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sz="4000" dirty="0">
                <a:latin typeface="Comic Sans MS" pitchFamily="66" charset="0"/>
              </a:rPr>
              <a:t> </a:t>
            </a:r>
            <a:r>
              <a:rPr lang="is-IS" sz="4000" dirty="0">
                <a:latin typeface="+mj-lt"/>
                <a:hlinkClick r:id="rId3"/>
              </a:rPr>
              <a:t>Borgarholtsskóli</a:t>
            </a:r>
            <a:endParaRPr lang="is-IS" sz="4000" dirty="0">
              <a:latin typeface="+mj-lt"/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sz="4000" dirty="0">
                <a:latin typeface="+mj-lt"/>
              </a:rPr>
              <a:t> </a:t>
            </a:r>
            <a:r>
              <a:rPr lang="is-IS" sz="4000" dirty="0">
                <a:latin typeface="+mj-lt"/>
                <a:hlinkClick r:id="rId4"/>
              </a:rPr>
              <a:t>Fjölbrautarskólinn í Breiðholti</a:t>
            </a:r>
            <a:endParaRPr lang="is-IS" sz="4000" dirty="0">
              <a:latin typeface="+mj-lt"/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sz="4000" dirty="0">
                <a:latin typeface="+mj-lt"/>
              </a:rPr>
              <a:t> </a:t>
            </a:r>
            <a:r>
              <a:rPr lang="is-IS" sz="4000" dirty="0">
                <a:latin typeface="+mj-lt"/>
                <a:hlinkClick r:id="rId5"/>
              </a:rPr>
              <a:t>Fjölbrautaskólinn við Ármúla</a:t>
            </a:r>
            <a:endParaRPr lang="is-IS" sz="4000" dirty="0">
              <a:latin typeface="+mj-lt"/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sz="4000" dirty="0">
                <a:latin typeface="+mj-lt"/>
              </a:rPr>
              <a:t> </a:t>
            </a:r>
            <a:r>
              <a:rPr lang="is-IS" sz="4000" dirty="0">
                <a:latin typeface="+mj-lt"/>
                <a:hlinkClick r:id="rId5"/>
              </a:rPr>
              <a:t>Menntaskólinn í Kópavogi</a:t>
            </a:r>
            <a:endParaRPr lang="is-IS" sz="4000" dirty="0">
              <a:latin typeface="+mj-lt"/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s-IS" sz="4000" dirty="0">
                <a:latin typeface="+mj-lt"/>
              </a:rPr>
              <a:t> </a:t>
            </a:r>
            <a:r>
              <a:rPr lang="is-IS" sz="4000" dirty="0">
                <a:latin typeface="+mj-lt"/>
                <a:hlinkClick r:id="rId6"/>
              </a:rPr>
              <a:t>Tækniskólinn í </a:t>
            </a:r>
            <a:r>
              <a:rPr lang="is-IS" sz="4000" dirty="0" err="1">
                <a:latin typeface="+mj-lt"/>
                <a:hlinkClick r:id="rId6"/>
              </a:rPr>
              <a:t>Rvk</a:t>
            </a:r>
            <a:r>
              <a:rPr lang="is-IS" sz="4000" dirty="0">
                <a:latin typeface="+mj-lt"/>
                <a:hlinkClick r:id="rId6"/>
              </a:rPr>
              <a:t> og Hafnarfirði</a:t>
            </a:r>
            <a:endParaRPr lang="is-IS" sz="40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85FE-A928-473D-9405-1D4C53A2CFB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95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2069</Words>
  <Application>Microsoft Office PowerPoint</Application>
  <PresentationFormat>Widescreen</PresentationFormat>
  <Paragraphs>963</Paragraphs>
  <Slides>62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8" baseType="lpstr">
      <vt:lpstr>Arial</vt:lpstr>
      <vt:lpstr>Calibri</vt:lpstr>
      <vt:lpstr>Calibri Light</vt:lpstr>
      <vt:lpstr>Comic Sans MS</vt:lpstr>
      <vt:lpstr>Wingdings</vt:lpstr>
      <vt:lpstr>Office Theme</vt:lpstr>
      <vt:lpstr>   Nám að loknum grunnskóla - kynning á námsframboði framhaldsskólanna  </vt:lpstr>
      <vt:lpstr>Vefsíður</vt:lpstr>
      <vt:lpstr>Vefsíður</vt:lpstr>
      <vt:lpstr>Inntökuskilyrði framhaldsskólanna</vt:lpstr>
      <vt:lpstr>Inntaka nýnema</vt:lpstr>
      <vt:lpstr>Höfuðborgarsvæðið</vt:lpstr>
      <vt:lpstr>Almennt menntaskólanám  -áfangakerfi-</vt:lpstr>
      <vt:lpstr>Almennt menntaskólanám -bekkjakerfi-</vt:lpstr>
      <vt:lpstr> Skólar sem bjóða upp á starfs- og bóknám </vt:lpstr>
      <vt:lpstr>Borgarholtsskóli </vt:lpstr>
      <vt:lpstr>Borgarholtsskóli</vt:lpstr>
      <vt:lpstr>Flensborg</vt:lpstr>
      <vt:lpstr>     Fjölbrautaskólinn í Breiðholti  </vt:lpstr>
      <vt:lpstr> Framhaldsskólinn í Mosfellsbæ</vt:lpstr>
      <vt:lpstr>Fjölbrautaskólinn í Garðabæ</vt:lpstr>
      <vt:lpstr>         Fjölbrautaskólinn við Ármúla</vt:lpstr>
      <vt:lpstr>             Kvennaskólinn í Reykjavík</vt:lpstr>
      <vt:lpstr>Menntaskólinn í Kópavogi</vt:lpstr>
      <vt:lpstr>          Menntaskólinn í Reykjavík</vt:lpstr>
      <vt:lpstr>Menntaskóli í tónlist</vt:lpstr>
      <vt:lpstr>       Menntaskólinn við Hamrahlíð</vt:lpstr>
      <vt:lpstr>Menntaskólinn við Sund</vt:lpstr>
      <vt:lpstr>Myndlistaskólinn í Reykjavík</vt:lpstr>
      <vt:lpstr> Tækniskólinn Kennt í Hafnarfirði </vt:lpstr>
      <vt:lpstr>Tækniskólinn Kennt á Skólavörðuholti</vt:lpstr>
      <vt:lpstr>Tækniskólinn Kennt á Skólavörðuholti</vt:lpstr>
      <vt:lpstr>Tækniskólinn Kennt á Skólavörðuholti</vt:lpstr>
      <vt:lpstr>Tækniskólinn Kennt á Háteigsvegi</vt:lpstr>
      <vt:lpstr>Verzlunarskóli Íslands </vt:lpstr>
      <vt:lpstr>Reykjanes</vt:lpstr>
      <vt:lpstr>Fisktækniskólinn</vt:lpstr>
      <vt:lpstr>Fjölbrautaskóli Suðurnesja</vt:lpstr>
      <vt:lpstr>PowerPoint Presentation</vt:lpstr>
      <vt:lpstr>Keilir Menntaskóli</vt:lpstr>
      <vt:lpstr>Vesturland</vt:lpstr>
      <vt:lpstr>Fjölbrautaskóli Snæfellinga</vt:lpstr>
      <vt:lpstr>Fjölbrautaskóli Vesturlands</vt:lpstr>
      <vt:lpstr>Fjölbrautaskóli Vesturlands</vt:lpstr>
      <vt:lpstr>Landbúnaðarháskóli Íslands</vt:lpstr>
      <vt:lpstr>Menntaskóli Borgarfjarðar</vt:lpstr>
      <vt:lpstr>Vestfirðir</vt:lpstr>
      <vt:lpstr>Menntaskólinn á Ísafirði</vt:lpstr>
      <vt:lpstr>Norðurland</vt:lpstr>
      <vt:lpstr>Fjölbrautaskóli Norðurlands vestra</vt:lpstr>
      <vt:lpstr>Framhaldsskólinn á Húsavík</vt:lpstr>
      <vt:lpstr>Framhaldsskólinn á Laugum</vt:lpstr>
      <vt:lpstr>Menntaskólinn á Akureyri</vt:lpstr>
      <vt:lpstr>   Menntaskólinn á Tröllaskaga</vt:lpstr>
      <vt:lpstr>Myndlistaskólinn á Akureyri</vt:lpstr>
      <vt:lpstr>Verkmenntaskólinn á Akureyri</vt:lpstr>
      <vt:lpstr>Verkmenntaskólinn á Akureyri</vt:lpstr>
      <vt:lpstr>Austurland</vt:lpstr>
      <vt:lpstr>Framhaldsskólinn í Austur Skaftafellssýslu</vt:lpstr>
      <vt:lpstr>Handverks- og hússtjórnarskólinn á Hallormsstað</vt:lpstr>
      <vt:lpstr>Menntaskólinn á Egilsstöðum</vt:lpstr>
      <vt:lpstr>Verkmenntaskóli Austurlands</vt:lpstr>
      <vt:lpstr>Verkmenntaskóli Austurlands</vt:lpstr>
      <vt:lpstr>Suðurland</vt:lpstr>
      <vt:lpstr>Fjölbrautaskóli Suðurlands</vt:lpstr>
      <vt:lpstr>Fjölbrautaskóli Suðurlands</vt:lpstr>
      <vt:lpstr> Framhaldsskólinn í Vestmannaeyjum</vt:lpstr>
      <vt:lpstr>Menntaskólinn að Laugarvatni</vt:lpstr>
    </vt:vector>
  </TitlesOfParts>
  <Company>Kópavogsbær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Nám að loknum grunnskóla - kynning á námsframboði framhaldsskólanna</dc:title>
  <dc:creator>Ásthildur G. Guðlaugsdóttir</dc:creator>
  <cp:lastModifiedBy>Elva Björk Elvarsdóttir</cp:lastModifiedBy>
  <cp:revision>17</cp:revision>
  <cp:lastPrinted>2019-01-07T11:09:35Z</cp:lastPrinted>
  <dcterms:created xsi:type="dcterms:W3CDTF">2019-01-07T10:22:41Z</dcterms:created>
  <dcterms:modified xsi:type="dcterms:W3CDTF">2024-01-23T14:21:58Z</dcterms:modified>
</cp:coreProperties>
</file>