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3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1"/>
    <p:sldMasterId id="2147484138" r:id="rId2"/>
  </p:sldMasterIdLst>
  <p:notesMasterIdLst>
    <p:notesMasterId r:id="rId32"/>
  </p:notesMasterIdLst>
  <p:handoutMasterIdLst>
    <p:handoutMasterId r:id="rId33"/>
  </p:handoutMasterIdLst>
  <p:sldIdLst>
    <p:sldId id="367" r:id="rId3"/>
    <p:sldId id="487" r:id="rId4"/>
    <p:sldId id="456" r:id="rId5"/>
    <p:sldId id="452" r:id="rId6"/>
    <p:sldId id="457" r:id="rId7"/>
    <p:sldId id="454" r:id="rId8"/>
    <p:sldId id="469" r:id="rId9"/>
    <p:sldId id="461" r:id="rId10"/>
    <p:sldId id="458" r:id="rId11"/>
    <p:sldId id="476" r:id="rId12"/>
    <p:sldId id="459" r:id="rId13"/>
    <p:sldId id="488" r:id="rId14"/>
    <p:sldId id="464" r:id="rId15"/>
    <p:sldId id="466" r:id="rId16"/>
    <p:sldId id="474" r:id="rId17"/>
    <p:sldId id="490" r:id="rId18"/>
    <p:sldId id="489" r:id="rId19"/>
    <p:sldId id="477" r:id="rId20"/>
    <p:sldId id="463" r:id="rId21"/>
    <p:sldId id="470" r:id="rId22"/>
    <p:sldId id="471" r:id="rId23"/>
    <p:sldId id="405" r:id="rId24"/>
    <p:sldId id="475" r:id="rId25"/>
    <p:sldId id="473" r:id="rId26"/>
    <p:sldId id="491" r:id="rId27"/>
    <p:sldId id="492" r:id="rId28"/>
    <p:sldId id="480" r:id="rId29"/>
    <p:sldId id="494" r:id="rId30"/>
    <p:sldId id="493" r:id="rId31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A8A400"/>
    <a:srgbClr val="B4B000"/>
    <a:srgbClr val="33CC33"/>
    <a:srgbClr val="047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1528" autoAdjust="0"/>
  </p:normalViewPr>
  <p:slideViewPr>
    <p:cSldViewPr>
      <p:cViewPr>
        <p:scale>
          <a:sx n="95" d="100"/>
          <a:sy n="95" d="100"/>
        </p:scale>
        <p:origin x="-438" y="12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8" y="-114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32EE49-026A-46D8-A65E-9AF26A06A4D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55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EC029C-F0E5-4D86-BD20-F4162EDF8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4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r.is/section/MEDIA99&amp;fileid=VTVDBD5D91F-9B95-4D7E-87DA-D62C1B1CFE0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6600"/>
                </a:solidFill>
                <a:latin typeface="Arial" charset="0"/>
              </a:defRPr>
            </a:lvl1pPr>
            <a:lvl2pPr marL="746442" indent="-287093" eaLnBrk="0" hangingPunct="0">
              <a:defRPr sz="4000">
                <a:solidFill>
                  <a:srgbClr val="FF6600"/>
                </a:solidFill>
                <a:latin typeface="Arial" charset="0"/>
              </a:defRPr>
            </a:lvl2pPr>
            <a:lvl3pPr marL="1148372" indent="-229674" eaLnBrk="0" hangingPunct="0">
              <a:defRPr sz="4000">
                <a:solidFill>
                  <a:srgbClr val="FF6600"/>
                </a:solidFill>
                <a:latin typeface="Arial" charset="0"/>
              </a:defRPr>
            </a:lvl3pPr>
            <a:lvl4pPr marL="1607721" indent="-229674" eaLnBrk="0" hangingPunct="0">
              <a:defRPr sz="4000">
                <a:solidFill>
                  <a:srgbClr val="FF6600"/>
                </a:solidFill>
                <a:latin typeface="Arial" charset="0"/>
              </a:defRPr>
            </a:lvl4pPr>
            <a:lvl5pPr marL="2067070" indent="-229674" eaLnBrk="0" hangingPunct="0">
              <a:defRPr sz="4000">
                <a:solidFill>
                  <a:srgbClr val="FF6600"/>
                </a:solidFill>
                <a:latin typeface="Arial" charset="0"/>
              </a:defRPr>
            </a:lvl5pPr>
            <a:lvl6pPr marL="2526419" indent="-229674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Arial" charset="0"/>
              </a:defRPr>
            </a:lvl6pPr>
            <a:lvl7pPr marL="2985767" indent="-229674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Arial" charset="0"/>
              </a:defRPr>
            </a:lvl7pPr>
            <a:lvl8pPr marL="3445116" indent="-229674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Arial" charset="0"/>
              </a:defRPr>
            </a:lvl8pPr>
            <a:lvl9pPr marL="3904465" indent="-229674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Arial" charset="0"/>
              </a:defRPr>
            </a:lvl9pPr>
          </a:lstStyle>
          <a:p>
            <a:pPr eaLnBrk="1" hangingPunct="1"/>
            <a:fld id="{B37B5057-C886-4B70-9BB9-DB56D399C160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s-I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0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Arial" pitchFamily="-107" charset="0"/>
                <a:cs typeface="Arial" pitchFamily="-107" charset="0"/>
                <a:hlinkClick r:id="rId3"/>
              </a:rPr>
              <a:t>http://www.visir.is/section/MEDIA99&amp;fileid=VTVDBD5D91F-9B95-4D7E-87DA-D62C1B1CFE01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Við þurfum að vera góðar fyrirmyndir í þessum efnum.</a:t>
            </a:r>
            <a:r>
              <a:rPr lang="is-IS" baseline="0" dirty="0" smtClean="0"/>
              <a:t> </a:t>
            </a:r>
          </a:p>
          <a:p>
            <a:endParaRPr lang="is-IS" baseline="0" dirty="0" smtClean="0"/>
          </a:p>
          <a:p>
            <a:r>
              <a:rPr lang="is-IS" baseline="0" dirty="0" smtClean="0"/>
              <a:t>Leikir, fjárhættuspil, klám. </a:t>
            </a:r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http://www.</a:t>
            </a:r>
            <a:r>
              <a:rPr lang="is-IS" dirty="0" err="1" smtClean="0"/>
              <a:t>youtube</a:t>
            </a:r>
            <a:r>
              <a:rPr lang="is-IS" dirty="0" smtClean="0"/>
              <a:t>.</a:t>
            </a:r>
            <a:r>
              <a:rPr lang="is-IS" dirty="0" err="1" smtClean="0"/>
              <a:t>com</a:t>
            </a:r>
            <a:r>
              <a:rPr lang="is-IS" dirty="0" smtClean="0"/>
              <a:t>/</a:t>
            </a:r>
            <a:r>
              <a:rPr lang="is-IS" dirty="0" err="1" smtClean="0"/>
              <a:t>watch</a:t>
            </a:r>
            <a:r>
              <a:rPr lang="is-IS" dirty="0" smtClean="0"/>
              <a:t>?v=4ovR3FF_6us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7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6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C029C-F0E5-4D86-BD20-F4162EDF85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0E48-03D2-4336-BDE0-5DA2665BF9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2A23-3CD2-4555-A71E-C272B9C912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D679-3DBE-4B35-AE58-54071D285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s-I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E6DC-5625-4041-9CA6-0418DEB39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49D2-1B7E-4CD0-8D3D-259F29654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0E48-03D2-4336-BDE0-5DA2665BF9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2F59-3961-417B-BC66-39C9E2815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7278-6492-4B9B-AD04-CC1B89599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F356-861B-45E9-9446-C8F62E16D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ED59-1DD0-42EB-8F1D-541EE3A8C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012D-AE25-4BDE-843E-2B3B0AC9F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2F59-3961-417B-BC66-39C9E2815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F500-2974-4DBA-B1CB-08E3F98DA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98DF-E4C1-4E4E-8D56-20C4FBC33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D53E-4450-41B9-A1D3-04036B2530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2A23-3CD2-4555-A71E-C272B9C912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D679-3DBE-4B35-AE58-54071D285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s-I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E6DC-5625-4041-9CA6-0418DEB396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49D2-1B7E-4CD0-8D3D-259F29654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7278-6492-4B9B-AD04-CC1B89599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F356-861B-45E9-9446-C8F62E16D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ED59-1DD0-42EB-8F1D-541EE3A8C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012D-AE25-4BDE-843E-2B3B0AC9F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F500-2974-4DBA-B1CB-08E3F98DA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98DF-E4C1-4E4E-8D56-20C4FBC33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D53E-4450-41B9-A1D3-04036B2530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DEF892-F677-4E6E-B320-1268D17F157D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0" y="6308725"/>
            <a:ext cx="9144000" cy="576263"/>
            <a:chOff x="0" y="3974"/>
            <a:chExt cx="5760" cy="363"/>
          </a:xfrm>
        </p:grpSpPr>
        <p:sp>
          <p:nvSpPr>
            <p:cNvPr id="1033" name="Rectangle 10"/>
            <p:cNvSpPr>
              <a:spLocks noChangeArrowheads="1"/>
            </p:cNvSpPr>
            <p:nvPr userDrawn="1"/>
          </p:nvSpPr>
          <p:spPr bwMode="auto">
            <a:xfrm>
              <a:off x="0" y="4110"/>
              <a:ext cx="5760" cy="227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is-I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34" name="Picture 11" descr="eu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74"/>
              <a:ext cx="36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20" descr="SAFT-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DEF892-F677-4E6E-B320-1268D17F157D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0" y="6308725"/>
            <a:ext cx="9144000" cy="576263"/>
            <a:chOff x="0" y="3974"/>
            <a:chExt cx="5760" cy="363"/>
          </a:xfrm>
        </p:grpSpPr>
        <p:sp>
          <p:nvSpPr>
            <p:cNvPr id="1033" name="Rectangle 10"/>
            <p:cNvSpPr>
              <a:spLocks noChangeArrowheads="1"/>
            </p:cNvSpPr>
            <p:nvPr userDrawn="1"/>
          </p:nvSpPr>
          <p:spPr bwMode="auto">
            <a:xfrm>
              <a:off x="0" y="4110"/>
              <a:ext cx="5760" cy="227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is-I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34" name="Picture 11" descr="eu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74"/>
              <a:ext cx="36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20" descr="SAFT-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Cqlv3TjpZK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hyperlink" Target="http://www.youtube.com/watch?v=uskqx8iAzuE" TargetMode="Externa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762125"/>
            <a:ext cx="34305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Rafrænt uppeldi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s-IS" dirty="0" smtClean="0"/>
          </a:p>
          <a:p>
            <a:pPr lvl="1" eaLnBrk="1" hangingPunct="1"/>
            <a:endParaRPr lang="is-IS" dirty="0" smtClean="0"/>
          </a:p>
          <a:p>
            <a:pPr lvl="1" eaLnBrk="1" hangingPunct="1"/>
            <a:r>
              <a:rPr lang="is-IS" sz="3600" dirty="0" smtClean="0"/>
              <a:t>Vitum við hvað börnin</a:t>
            </a:r>
          </a:p>
          <a:p>
            <a:pPr marL="457200" lvl="1" indent="0" eaLnBrk="1" hangingPunct="1">
              <a:buNone/>
            </a:pPr>
            <a:r>
              <a:rPr lang="is-IS" sz="3600" dirty="0" smtClean="0"/>
              <a:t>  okkar eru að gera </a:t>
            </a:r>
          </a:p>
          <a:p>
            <a:pPr marL="457200" lvl="1" indent="0" eaLnBrk="1" hangingPunct="1">
              <a:buNone/>
            </a:pPr>
            <a:r>
              <a:rPr lang="is-IS" sz="3600" dirty="0"/>
              <a:t> </a:t>
            </a:r>
            <a:r>
              <a:rPr lang="is-IS" sz="3600" dirty="0" smtClean="0"/>
              <a:t> á netinu?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5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CEOP - Exposed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7" y="1600200"/>
            <a:ext cx="7461406" cy="4525963"/>
          </a:xfrm>
        </p:spPr>
      </p:pic>
    </p:spTree>
    <p:extLst>
      <p:ext uri="{BB962C8B-B14F-4D97-AF65-F5344CB8AC3E}">
        <p14:creationId xmlns:p14="http://schemas.microsoft.com/office/powerpoint/2010/main" val="12751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Snapchat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51562"/>
            <a:ext cx="5184576" cy="5166759"/>
          </a:xfrm>
        </p:spPr>
      </p:pic>
    </p:spTree>
    <p:extLst>
      <p:ext uri="{BB962C8B-B14F-4D97-AF65-F5344CB8AC3E}">
        <p14:creationId xmlns:p14="http://schemas.microsoft.com/office/powerpoint/2010/main" val="20430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YEVVO</a:t>
            </a:r>
            <a:endParaRPr lang="is-I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Rafrænt einelti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Á sér aðallega stað í gegn um samskiptasíður, spjallsvæði leikja og í smáskilaboðum.</a:t>
            </a:r>
          </a:p>
          <a:p>
            <a:endParaRPr lang="is-IS" sz="2400" dirty="0" smtClean="0"/>
          </a:p>
          <a:p>
            <a:r>
              <a:rPr lang="is-IS" sz="2400" dirty="0" smtClean="0"/>
              <a:t>Særandi/niðrandi ummæli eða myndbirtingar – </a:t>
            </a:r>
            <a:r>
              <a:rPr lang="is-IS" sz="2400" b="1" dirty="0" smtClean="0"/>
              <a:t>oft kynferðislegar tilvísanir</a:t>
            </a:r>
            <a:r>
              <a:rPr lang="is-IS" sz="2400" dirty="0" smtClean="0"/>
              <a:t>. </a:t>
            </a:r>
          </a:p>
          <a:p>
            <a:endParaRPr lang="is-IS" sz="2400" dirty="0"/>
          </a:p>
          <a:p>
            <a:r>
              <a:rPr lang="is-IS" sz="2400" dirty="0" smtClean="0"/>
              <a:t>Misnotkun á auðkenni fórnarlambs.</a:t>
            </a:r>
          </a:p>
          <a:p>
            <a:endParaRPr lang="is-IS" sz="2400" dirty="0"/>
          </a:p>
          <a:p>
            <a:r>
              <a:rPr lang="is-IS" sz="2400" dirty="0" smtClean="0"/>
              <a:t>Nafnleysi </a:t>
            </a:r>
            <a:endParaRPr lang="is-I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1656184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18244"/>
            <a:ext cx="1672977" cy="1725967"/>
          </a:xfrm>
          <a:prstGeom prst="rect">
            <a:avLst/>
          </a:prstGeom>
        </p:spPr>
      </p:pic>
      <p:pic>
        <p:nvPicPr>
          <p:cNvPr id="7" name="Picture 2" descr="C:\Users\Björn\Desktop\ask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3041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is-IS" dirty="0" smtClean="0"/>
              <a:t>Gerendur rafræns eineltis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is-IS" sz="2400" dirty="0" smtClean="0"/>
              <a:t>Gerendum hefur stundum verið skipt í eftirfarandi hópa (ungmennaráð)</a:t>
            </a:r>
          </a:p>
          <a:p>
            <a:endParaRPr lang="is-IS" sz="2400" dirty="0"/>
          </a:p>
          <a:p>
            <a:r>
              <a:rPr lang="is-IS" sz="2400" dirty="0" smtClean="0"/>
              <a:t>Hefnigjarni engillinn</a:t>
            </a:r>
          </a:p>
          <a:p>
            <a:r>
              <a:rPr lang="is-IS" sz="2400" dirty="0" smtClean="0"/>
              <a:t>Valdaþyrstu eða hefnigjörnu nördarnir</a:t>
            </a:r>
          </a:p>
          <a:p>
            <a:r>
              <a:rPr lang="is-IS" sz="2400" dirty="0" smtClean="0"/>
              <a:t>Vondu stelpurnar</a:t>
            </a:r>
          </a:p>
          <a:p>
            <a:r>
              <a:rPr lang="is-IS" sz="2400" dirty="0" smtClean="0"/>
              <a:t>Óvart gerandinn eða af því ég get gerandinn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4401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Grín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Gerendur</a:t>
            </a:r>
            <a:r>
              <a:rPr lang="en-US" sz="2800" dirty="0" smtClean="0"/>
              <a:t> </a:t>
            </a:r>
            <a:r>
              <a:rPr lang="en-US" sz="2800" dirty="0" err="1" smtClean="0"/>
              <a:t>skýla</a:t>
            </a:r>
            <a:r>
              <a:rPr lang="en-US" sz="2800" dirty="0" smtClean="0"/>
              <a:t> </a:t>
            </a:r>
            <a:r>
              <a:rPr lang="en-US" sz="2800" dirty="0" err="1" smtClean="0"/>
              <a:t>sér</a:t>
            </a:r>
            <a:r>
              <a:rPr lang="en-US" sz="2800" dirty="0" smtClean="0"/>
              <a:t> </a:t>
            </a:r>
            <a:r>
              <a:rPr lang="en-US" sz="2800" dirty="0" err="1" smtClean="0"/>
              <a:t>á</a:t>
            </a:r>
            <a:r>
              <a:rPr lang="en-US" sz="2800" dirty="0" smtClean="0"/>
              <a:t> </a:t>
            </a:r>
            <a:r>
              <a:rPr lang="en-US" sz="2800" dirty="0" err="1" smtClean="0"/>
              <a:t>bak</a:t>
            </a:r>
            <a:r>
              <a:rPr lang="en-US" sz="2800" dirty="0" smtClean="0"/>
              <a:t> </a:t>
            </a:r>
            <a:r>
              <a:rPr lang="en-US" sz="2800" dirty="0" err="1" smtClean="0"/>
              <a:t>við</a:t>
            </a:r>
            <a:r>
              <a:rPr lang="en-US" sz="2800" dirty="0" smtClean="0"/>
              <a:t> </a:t>
            </a:r>
            <a:r>
              <a:rPr lang="en-US" sz="2800" i="1" dirty="0" err="1" smtClean="0"/>
              <a:t>grín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Þolandi</a:t>
            </a:r>
            <a:r>
              <a:rPr lang="en-US" sz="2800" dirty="0" smtClean="0"/>
              <a:t> </a:t>
            </a:r>
            <a:r>
              <a:rPr lang="en-US" sz="2800" dirty="0" err="1" smtClean="0"/>
              <a:t>upplifir</a:t>
            </a:r>
            <a:r>
              <a:rPr lang="en-US" sz="2800" dirty="0" smtClean="0"/>
              <a:t> </a:t>
            </a:r>
            <a:r>
              <a:rPr lang="en-US" sz="2800" dirty="0" err="1" smtClean="0"/>
              <a:t>þjáningu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niðurlægingu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E</a:t>
            </a:r>
            <a:r>
              <a:rPr lang="en-US" sz="2800" dirty="0" err="1" smtClean="0"/>
              <a:t>rfitt</a:t>
            </a:r>
            <a:r>
              <a:rPr lang="en-US" sz="2800" dirty="0" smtClean="0"/>
              <a:t> </a:t>
            </a:r>
            <a:r>
              <a:rPr lang="en-US" sz="2800" dirty="0" err="1" smtClean="0"/>
              <a:t>að</a:t>
            </a:r>
            <a:r>
              <a:rPr lang="en-US" sz="2800" dirty="0" smtClean="0"/>
              <a:t> </a:t>
            </a:r>
            <a:r>
              <a:rPr lang="en-US" sz="2800" dirty="0" err="1" smtClean="0"/>
              <a:t>greina</a:t>
            </a:r>
            <a:r>
              <a:rPr lang="en-US" sz="2800" dirty="0" smtClean="0"/>
              <a:t> </a:t>
            </a:r>
            <a:r>
              <a:rPr lang="en-US" sz="2800" dirty="0" err="1" smtClean="0"/>
              <a:t>góðlátleg</a:t>
            </a:r>
            <a:r>
              <a:rPr lang="en-US" sz="2800" dirty="0" smtClean="0"/>
              <a:t> </a:t>
            </a:r>
            <a:r>
              <a:rPr lang="en-US" sz="2800" dirty="0" err="1" smtClean="0"/>
              <a:t>eða</a:t>
            </a:r>
            <a:r>
              <a:rPr lang="en-US" sz="2800" dirty="0" smtClean="0"/>
              <a:t> </a:t>
            </a:r>
            <a:r>
              <a:rPr lang="en-US" sz="2800" dirty="0" err="1" smtClean="0"/>
              <a:t>hvasst</a:t>
            </a:r>
            <a:r>
              <a:rPr lang="en-US" sz="2800" dirty="0" smtClean="0"/>
              <a:t> </a:t>
            </a:r>
            <a:r>
              <a:rPr lang="en-US" sz="2800" dirty="0" err="1" smtClean="0"/>
              <a:t>gín</a:t>
            </a:r>
            <a:r>
              <a:rPr lang="en-US" sz="2800" dirty="0" smtClean="0"/>
              <a:t> </a:t>
            </a:r>
            <a:r>
              <a:rPr lang="en-US" sz="2800" dirty="0" err="1" smtClean="0"/>
              <a:t>í</a:t>
            </a:r>
            <a:r>
              <a:rPr lang="en-US" sz="2800" dirty="0" smtClean="0"/>
              <a:t> </a:t>
            </a:r>
            <a:r>
              <a:rPr lang="en-US" sz="2800" dirty="0" err="1" smtClean="0"/>
              <a:t>rafrænum</a:t>
            </a:r>
            <a:r>
              <a:rPr lang="en-US" sz="2800" dirty="0" smtClean="0"/>
              <a:t> </a:t>
            </a:r>
            <a:r>
              <a:rPr lang="en-US" sz="2800" dirty="0" err="1" smtClean="0"/>
              <a:t>samskiptum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eteinelti.is</a:t>
            </a:r>
            <a:endParaRPr lang="en-US" dirty="0"/>
          </a:p>
        </p:txBody>
      </p:sp>
      <p:pic>
        <p:nvPicPr>
          <p:cNvPr id="4" name="Cqlv3TjpZK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1177" y="1628800"/>
            <a:ext cx="79312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Ljót</a:t>
            </a:r>
            <a:r>
              <a:rPr lang="en-US" dirty="0" smtClean="0"/>
              <a:t> </a:t>
            </a:r>
            <a:r>
              <a:rPr lang="en-US" dirty="0" err="1" smtClean="0"/>
              <a:t>samskipti</a:t>
            </a:r>
            <a:endParaRPr lang="en-US" dirty="0"/>
          </a:p>
        </p:txBody>
      </p:sp>
      <p:pic>
        <p:nvPicPr>
          <p:cNvPr id="4" name="Picture 2" descr="C:\Users\solveig.HOGS\Desktop\a0da942866-500x398-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0720" cy="51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328592" cy="3545938"/>
          </a:xfrm>
        </p:spPr>
      </p:pic>
    </p:spTree>
    <p:extLst>
      <p:ext uri="{BB962C8B-B14F-4D97-AF65-F5344CB8AC3E}">
        <p14:creationId xmlns:p14="http://schemas.microsoft.com/office/powerpoint/2010/main" val="42040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is-IS" dirty="0" smtClean="0"/>
              <a:t>Hvað getum við gert?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is-IS" sz="2400" dirty="0"/>
              <a:t>Verum vakandi. Verum til staðar.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b="1" dirty="0" smtClean="0"/>
              <a:t>Ræðum opinskátt </a:t>
            </a:r>
            <a:r>
              <a:rPr lang="is-IS" sz="2400" dirty="0" smtClean="0"/>
              <a:t>um hætturnar sem fylgja netinu: Auðvelt er að missa stjórn á aðstæðum, sumir sigla undir fölsku flaggi.</a:t>
            </a:r>
          </a:p>
          <a:p>
            <a:endParaRPr lang="is-IS" sz="2400" dirty="0" smtClean="0"/>
          </a:p>
          <a:p>
            <a:r>
              <a:rPr lang="is-IS" sz="2400" b="1" dirty="0" smtClean="0"/>
              <a:t>Setjum mörk</a:t>
            </a:r>
            <a:r>
              <a:rPr lang="is-IS" sz="2400" dirty="0" smtClean="0"/>
              <a:t>: Fara varlega varlega með persónuupplýsingar, ekki samþykkja að hitta ókunnuga, temja sér nærgætni í samskiptum. </a:t>
            </a:r>
          </a:p>
        </p:txBody>
      </p:sp>
    </p:spTree>
    <p:extLst>
      <p:ext uri="{BB962C8B-B14F-4D97-AF65-F5344CB8AC3E}">
        <p14:creationId xmlns:p14="http://schemas.microsoft.com/office/powerpoint/2010/main" val="21470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147248" cy="24171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88832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SAFT </a:t>
            </a:r>
            <a:r>
              <a:rPr lang="en-US" dirty="0" err="1" smtClean="0"/>
              <a:t>könnun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Ég má ekki segja eitthvað særandi um einhvern eða við </a:t>
            </a:r>
            <a:r>
              <a:rPr lang="is-IS" sz="2800" dirty="0" smtClean="0"/>
              <a:t>einhvern </a:t>
            </a:r>
            <a:r>
              <a:rPr lang="is-IS" sz="2800" b="1" dirty="0" smtClean="0"/>
              <a:t>75,8 %</a:t>
            </a:r>
          </a:p>
          <a:p>
            <a:endParaRPr lang="en-US" sz="2800" b="1" dirty="0"/>
          </a:p>
          <a:p>
            <a:r>
              <a:rPr lang="is-IS" sz="2800" dirty="0"/>
              <a:t>Ég má ekki hitta einhvern sem ég þekki bara af </a:t>
            </a:r>
            <a:r>
              <a:rPr lang="is-IS" sz="2800" dirty="0" smtClean="0"/>
              <a:t>netinu </a:t>
            </a:r>
            <a:r>
              <a:rPr lang="is-IS" sz="2800" b="1" dirty="0" smtClean="0"/>
              <a:t>70,3 %</a:t>
            </a:r>
          </a:p>
          <a:p>
            <a:endParaRPr lang="en-US" sz="2800" b="1" dirty="0"/>
          </a:p>
          <a:p>
            <a:r>
              <a:rPr lang="is-IS" sz="2800" dirty="0"/>
              <a:t>Ég má ekki nota peninga eða kreditkort í </a:t>
            </a:r>
            <a:r>
              <a:rPr lang="is-IS" sz="2800" dirty="0" smtClean="0"/>
              <a:t>fjarhættuspil </a:t>
            </a:r>
            <a:r>
              <a:rPr lang="is-IS" sz="2800" b="1" dirty="0" smtClean="0"/>
              <a:t>65,9 %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SAFT </a:t>
            </a:r>
            <a:r>
              <a:rPr lang="en-US" dirty="0" err="1" smtClean="0"/>
              <a:t>könnun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Ég má ekki tala við ókunnuga á </a:t>
            </a:r>
            <a:r>
              <a:rPr lang="is-IS" sz="2800" dirty="0" smtClean="0"/>
              <a:t>netinu </a:t>
            </a:r>
            <a:r>
              <a:rPr lang="is-IS" sz="2800" b="1" dirty="0" smtClean="0"/>
              <a:t>64%</a:t>
            </a:r>
          </a:p>
          <a:p>
            <a:endParaRPr lang="en-US" dirty="0"/>
          </a:p>
          <a:p>
            <a:r>
              <a:rPr lang="is-IS" sz="2800" dirty="0" smtClean="0"/>
              <a:t>Ég </a:t>
            </a:r>
            <a:r>
              <a:rPr lang="is-IS" sz="2800" dirty="0"/>
              <a:t>má ekki heimsækja viss </a:t>
            </a:r>
            <a:r>
              <a:rPr lang="is-IS" sz="2800" dirty="0" smtClean="0"/>
              <a:t>vefsvæði </a:t>
            </a:r>
            <a:r>
              <a:rPr lang="is-IS" sz="2800" b="1" dirty="0" smtClean="0"/>
              <a:t>51.1%</a:t>
            </a:r>
            <a:endParaRPr lang="en-US" dirty="0"/>
          </a:p>
          <a:p>
            <a:r>
              <a:rPr lang="is-IS" sz="2800" dirty="0" smtClean="0"/>
              <a:t>Ég </a:t>
            </a:r>
            <a:r>
              <a:rPr lang="is-IS" sz="2800" dirty="0"/>
              <a:t>á að segja foreldrum mínum ef ég finn eitthvað á netinu sem mér finnst </a:t>
            </a:r>
            <a:r>
              <a:rPr lang="is-IS" sz="2800" dirty="0" smtClean="0"/>
              <a:t>óþægilegt </a:t>
            </a:r>
            <a:r>
              <a:rPr lang="is-IS" sz="2800" b="1" dirty="0" smtClean="0"/>
              <a:t>47.3%</a:t>
            </a:r>
          </a:p>
          <a:p>
            <a:endParaRPr lang="en-US" sz="2800" b="1" dirty="0"/>
          </a:p>
          <a:p>
            <a:r>
              <a:rPr lang="is-IS" sz="2800" dirty="0"/>
              <a:t>Um </a:t>
            </a:r>
            <a:r>
              <a:rPr lang="is-IS" sz="2800" b="1" dirty="0"/>
              <a:t>30% </a:t>
            </a:r>
            <a:r>
              <a:rPr lang="is-IS" sz="2800" dirty="0"/>
              <a:t>barna í SAFT könnun segja foreldra sína setja sér tímamörk.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Skyldur foreldra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Skv. 94. gr. Barnaverndarlaga ber foreldrum og forráðamönnum, eftir því sem í þeirra valdi er, að vernda börn gegn ofbeldis- og klámefni, m.a. </a:t>
            </a:r>
            <a:r>
              <a:rPr lang="is-IS" dirty="0"/>
              <a:t>m</a:t>
            </a:r>
            <a:r>
              <a:rPr lang="is-IS" dirty="0" smtClean="0"/>
              <a:t>eð því að koma í veg fyrir aðgang þeirra að því.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217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Auðvelt</a:t>
            </a:r>
            <a:r>
              <a:rPr lang="en-US" dirty="0" smtClean="0"/>
              <a:t> </a:t>
            </a:r>
            <a:r>
              <a:rPr lang="en-US" dirty="0" err="1" smtClean="0"/>
              <a:t>aðgengi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Gríðarlegt</a:t>
            </a:r>
            <a:r>
              <a:rPr lang="en-US" dirty="0" smtClean="0"/>
              <a:t> </a:t>
            </a:r>
            <a:r>
              <a:rPr lang="en-US" dirty="0" err="1" smtClean="0"/>
              <a:t>framboð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klámi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Google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Einföld</a:t>
            </a:r>
            <a:r>
              <a:rPr lang="en-US" dirty="0" smtClean="0"/>
              <a:t> </a:t>
            </a:r>
            <a:r>
              <a:rPr lang="en-US" dirty="0" err="1" smtClean="0"/>
              <a:t>leitarorð</a:t>
            </a:r>
            <a:r>
              <a:rPr lang="en-US" dirty="0" smtClean="0"/>
              <a:t> </a:t>
            </a:r>
            <a:r>
              <a:rPr lang="en-US" dirty="0" err="1" smtClean="0"/>
              <a:t>vísa</a:t>
            </a:r>
            <a:r>
              <a:rPr lang="en-US" dirty="0" smtClean="0"/>
              <a:t> á </a:t>
            </a:r>
            <a:r>
              <a:rPr lang="en-US" dirty="0" err="1" smtClean="0"/>
              <a:t>klám</a:t>
            </a:r>
            <a:r>
              <a:rPr lang="en-US" dirty="0" smtClean="0"/>
              <a:t> (girls)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Kynna</a:t>
            </a:r>
            <a:r>
              <a:rPr lang="en-US" sz="2000" dirty="0" smtClean="0"/>
              <a:t> </a:t>
            </a:r>
            <a:r>
              <a:rPr lang="en-US" sz="2000" dirty="0" err="1" smtClean="0"/>
              <a:t>sér</a:t>
            </a:r>
            <a:r>
              <a:rPr lang="en-US" sz="2000" dirty="0" smtClean="0"/>
              <a:t> </a:t>
            </a:r>
            <a:r>
              <a:rPr lang="en-US" sz="2000" dirty="0" err="1" smtClean="0"/>
              <a:t>tæknilegar</a:t>
            </a:r>
            <a:r>
              <a:rPr lang="en-US" sz="2000" dirty="0" smtClean="0"/>
              <a:t> </a:t>
            </a:r>
            <a:r>
              <a:rPr lang="en-US" sz="2000" dirty="0" err="1" smtClean="0"/>
              <a:t>lausnir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22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err="1" smtClean="0"/>
              <a:t>Fáðu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286190" cy="1800200"/>
          </a:xfrm>
        </p:spPr>
      </p:pic>
      <p:sp>
        <p:nvSpPr>
          <p:cNvPr id="3" name="TextBox 2"/>
          <p:cNvSpPr txBox="1"/>
          <p:nvPr/>
        </p:nvSpPr>
        <p:spPr>
          <a:xfrm>
            <a:off x="2771800" y="4725144"/>
            <a:ext cx="381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Gagnvirk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sjálfspróf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17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s-IS" dirty="0" smtClean="0"/>
              <a:t>Ofnotkun?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 smtClean="0"/>
              <a:t>Hvað eru börnin ykkar lengi á netinu á dag?</a:t>
            </a:r>
          </a:p>
          <a:p>
            <a:endParaRPr lang="is-IS" sz="2800" dirty="0"/>
          </a:p>
          <a:p>
            <a:r>
              <a:rPr lang="is-IS" sz="2800" dirty="0"/>
              <a:t>Hvað er nóg?</a:t>
            </a:r>
          </a:p>
          <a:p>
            <a:endParaRPr lang="is-IS" sz="2800" dirty="0"/>
          </a:p>
          <a:p>
            <a:r>
              <a:rPr lang="is-IS" sz="2800" dirty="0"/>
              <a:t>Hvað er of mikið?</a:t>
            </a:r>
          </a:p>
          <a:p>
            <a:endParaRPr lang="is-IS" sz="2400" dirty="0" smtClean="0"/>
          </a:p>
          <a:p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7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Einkenni ofnotkunar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s-IS" sz="2800" dirty="0"/>
              <a:t>Einangrun frá fjölskyldu og vinum. </a:t>
            </a:r>
          </a:p>
          <a:p>
            <a:pPr>
              <a:lnSpc>
                <a:spcPct val="150000"/>
              </a:lnSpc>
            </a:pPr>
            <a:r>
              <a:rPr lang="is-IS" sz="2800" dirty="0"/>
              <a:t>Tölvan í forgangi – hætta í íþróttum og </a:t>
            </a:r>
            <a:r>
              <a:rPr lang="is-IS" sz="2800" dirty="0" smtClean="0"/>
              <a:t>útiveru. </a:t>
            </a:r>
            <a:endParaRPr lang="is-IS" sz="2800" dirty="0"/>
          </a:p>
          <a:p>
            <a:r>
              <a:rPr lang="is-IS" sz="2800" dirty="0"/>
              <a:t>Logið til um notkun. Slakur námsárangur.</a:t>
            </a:r>
          </a:p>
          <a:p>
            <a:endParaRPr lang="is-IS" sz="2800" dirty="0" smtClean="0"/>
          </a:p>
          <a:p>
            <a:r>
              <a:rPr lang="is-IS" sz="2800" dirty="0" smtClean="0"/>
              <a:t>Líður </a:t>
            </a:r>
            <a:r>
              <a:rPr lang="is-IS" sz="2800" dirty="0"/>
              <a:t>betur í tölvunni en annars staðar</a:t>
            </a:r>
            <a:r>
              <a:rPr lang="is-IS" sz="2800" dirty="0" smtClean="0"/>
              <a:t>.</a:t>
            </a:r>
          </a:p>
          <a:p>
            <a:r>
              <a:rPr lang="is-IS" sz="2800" dirty="0" smtClean="0"/>
              <a:t>Fráhvarfseinkenni </a:t>
            </a:r>
            <a:r>
              <a:rPr lang="is-IS" sz="2800" dirty="0"/>
              <a:t>– Pirringur, skapsveiflur, ljótt orðbragð. </a:t>
            </a:r>
            <a:endParaRPr 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3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5800"/>
            <a:ext cx="8229600" cy="1143000"/>
          </a:xfrm>
        </p:spPr>
        <p:txBody>
          <a:bodyPr/>
          <a:lstStyle/>
          <a:p>
            <a:r>
              <a:rPr lang="is-IS" sz="3200" dirty="0" smtClean="0"/>
              <a:t>Örþrifaráð foreldra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5349"/>
            <a:ext cx="8229600" cy="4525963"/>
          </a:xfrm>
        </p:spPr>
        <p:txBody>
          <a:bodyPr/>
          <a:lstStyle/>
          <a:p>
            <a:endParaRPr lang="is-IS"/>
          </a:p>
        </p:txBody>
      </p:sp>
      <p:pic>
        <p:nvPicPr>
          <p:cNvPr id="2050" name="Picture 2" descr="C:\Users\bjorn\Desktop\World of war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Uppgötvum</a:t>
            </a:r>
            <a:r>
              <a:rPr lang="en-US" sz="3600" dirty="0" smtClean="0"/>
              <a:t> </a:t>
            </a:r>
            <a:r>
              <a:rPr lang="en-US" sz="3600" dirty="0" err="1" smtClean="0"/>
              <a:t>netið</a:t>
            </a:r>
            <a:r>
              <a:rPr lang="en-US" sz="3600" dirty="0" smtClean="0"/>
              <a:t> </a:t>
            </a:r>
            <a:r>
              <a:rPr lang="en-US" sz="3600" dirty="0" err="1" smtClean="0"/>
              <a:t>saman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40760" cy="4635221"/>
          </a:xfrm>
        </p:spPr>
      </p:pic>
    </p:spTree>
    <p:extLst>
      <p:ext uri="{BB962C8B-B14F-4D97-AF65-F5344CB8AC3E}">
        <p14:creationId xmlns:p14="http://schemas.microsoft.com/office/powerpoint/2010/main" val="9874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en-US" dirty="0" err="1" smtClean="0"/>
              <a:t>Takk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752672" cy="3225750"/>
          </a:xfrm>
        </p:spPr>
      </p:pic>
    </p:spTree>
    <p:extLst>
      <p:ext uri="{BB962C8B-B14F-4D97-AF65-F5344CB8AC3E}">
        <p14:creationId xmlns:p14="http://schemas.microsoft.com/office/powerpoint/2010/main" val="1251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Eru reglur heima hjá þér?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hlinkClick r:id="rId5"/>
              </a:rPr>
              <a:t>http://</a:t>
            </a:r>
            <a:r>
              <a:rPr lang="is-IS" dirty="0" smtClean="0">
                <a:hlinkClick r:id="rId5"/>
              </a:rPr>
              <a:t>www.youtube.com/watch?v=uskqx8iAzuE</a:t>
            </a:r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ErLalliHeima_48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1268760"/>
            <a:ext cx="8424936" cy="49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905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 err="1" smtClean="0"/>
              <a:t>Það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varast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Tæling</a:t>
            </a:r>
            <a:endParaRPr lang="en-US" dirty="0" smtClean="0"/>
          </a:p>
          <a:p>
            <a:pPr algn="ctr"/>
            <a:r>
              <a:rPr lang="en-US" dirty="0" smtClean="0"/>
              <a:t>Sexting</a:t>
            </a:r>
          </a:p>
          <a:p>
            <a:pPr algn="ctr"/>
            <a:r>
              <a:rPr lang="en-US" dirty="0" err="1" smtClean="0"/>
              <a:t>Einelti</a:t>
            </a:r>
            <a:endParaRPr lang="en-US" dirty="0" smtClean="0"/>
          </a:p>
          <a:p>
            <a:pPr algn="ctr"/>
            <a:r>
              <a:rPr lang="en-US" dirty="0" err="1"/>
              <a:t>Skaðlegt</a:t>
            </a:r>
            <a:r>
              <a:rPr lang="en-US" dirty="0"/>
              <a:t> </a:t>
            </a:r>
            <a:r>
              <a:rPr lang="en-US" dirty="0" err="1" smtClean="0"/>
              <a:t>efni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Ofnotkun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3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is-IS" dirty="0" smtClean="0"/>
              <a:t>„Ný tegund barnaníðinga“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is-IS" sz="2800" dirty="0" smtClean="0"/>
              <a:t>„Barnaníðingarnir </a:t>
            </a:r>
            <a:r>
              <a:rPr lang="is-IS" sz="2800" dirty="0"/>
              <a:t>tveir sem verið hafa til umfjöllunar í fjölmiðlum að undanförnu eru af tegund sem er í útrýmingarhættu. Nútíma barnaníðingar vinna í gegnum netið</a:t>
            </a:r>
            <a:r>
              <a:rPr lang="is-IS" sz="2800" dirty="0" smtClean="0"/>
              <a:t>.“ </a:t>
            </a:r>
          </a:p>
          <a:p>
            <a:endParaRPr lang="is-IS" sz="2800" dirty="0"/>
          </a:p>
          <a:p>
            <a:pPr algn="r"/>
            <a:r>
              <a:rPr lang="is-IS" sz="2800" smtClean="0"/>
              <a:t>Formaður barnaverndarstofu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0899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s-IS" dirty="0" smtClean="0"/>
              <a:t>Tæling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is-IS" sz="2400" dirty="0" smtClean="0"/>
              <a:t>Rafræn rándýr nálgast börn og ungmenni, t.d. </a:t>
            </a:r>
            <a:r>
              <a:rPr lang="is-IS" sz="2400" dirty="0"/>
              <a:t>í</a:t>
            </a:r>
            <a:r>
              <a:rPr lang="is-IS" sz="2400" dirty="0" smtClean="0"/>
              <a:t> gegn um samksiptasíður</a:t>
            </a:r>
            <a:r>
              <a:rPr lang="is-IS" sz="2400" dirty="0"/>
              <a:t> </a:t>
            </a:r>
            <a:r>
              <a:rPr lang="is-IS" sz="2400" dirty="0" smtClean="0"/>
              <a:t>og spjallsvæði leikja.</a:t>
            </a:r>
          </a:p>
          <a:p>
            <a:endParaRPr lang="is-IS" sz="2400" dirty="0" smtClean="0"/>
          </a:p>
          <a:p>
            <a:r>
              <a:rPr lang="is-IS" sz="2400" dirty="0" smtClean="0"/>
              <a:t>Þykjast gjarnan vera á sama aldri og hafa sömu áhugamál.</a:t>
            </a:r>
          </a:p>
          <a:p>
            <a:endParaRPr lang="is-I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86014"/>
            <a:ext cx="1726631" cy="1726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386014"/>
            <a:ext cx="2177366" cy="16817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502" y="4386014"/>
            <a:ext cx="2592898" cy="17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Tæling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/>
              <a:t>Láta þeim líða eins og þau séu einstök, mikilvæg, elskuð. Gylliboð.  </a:t>
            </a:r>
          </a:p>
          <a:p>
            <a:endParaRPr lang="is-IS" sz="2800" dirty="0"/>
          </a:p>
          <a:p>
            <a:r>
              <a:rPr lang="is-IS" sz="2800" dirty="0" smtClean="0"/>
              <a:t>Þegar </a:t>
            </a:r>
            <a:r>
              <a:rPr lang="is-IS" sz="2800" dirty="0"/>
              <a:t>sambandið hefur fest sig í sessi nota þeir gjafir eða hótanir til þess að fá sínu fram</a:t>
            </a:r>
            <a:r>
              <a:rPr lang="is-IS" sz="2800" dirty="0" smtClean="0"/>
              <a:t>.</a:t>
            </a:r>
          </a:p>
          <a:p>
            <a:endParaRPr lang="is-IS" dirty="0"/>
          </a:p>
          <a:p>
            <a:r>
              <a:rPr lang="is-IS" sz="2800" dirty="0"/>
              <a:t>Sækjast eftir djörfum myndum og mynskeiðum eða vilja </a:t>
            </a:r>
            <a:r>
              <a:rPr lang="is-IS" sz="2800" dirty="0" smtClean="0"/>
              <a:t>hittast. </a:t>
            </a:r>
            <a:endParaRPr lang="is-I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sz="3200" dirty="0" err="1" smtClean="0"/>
              <a:t>Verum</a:t>
            </a:r>
            <a:r>
              <a:rPr lang="en-US" sz="3200" dirty="0" smtClean="0"/>
              <a:t> </a:t>
            </a:r>
            <a:r>
              <a:rPr lang="en-US" sz="3200" dirty="0" err="1" smtClean="0"/>
              <a:t>vakandi</a:t>
            </a:r>
            <a:r>
              <a:rPr lang="en-US" sz="3200" dirty="0" smtClean="0"/>
              <a:t> </a:t>
            </a:r>
            <a:r>
              <a:rPr lang="en-US" sz="3200" dirty="0" err="1" smtClean="0"/>
              <a:t>fyrir</a:t>
            </a:r>
            <a:r>
              <a:rPr lang="en-US" sz="3200" dirty="0" smtClean="0"/>
              <a:t> </a:t>
            </a:r>
            <a:r>
              <a:rPr lang="en-US" sz="3200" dirty="0" err="1" smtClean="0"/>
              <a:t>óeðlilegum</a:t>
            </a:r>
            <a:r>
              <a:rPr lang="en-US" sz="3200" dirty="0" smtClean="0"/>
              <a:t> </a:t>
            </a:r>
            <a:r>
              <a:rPr lang="en-US" sz="3200" dirty="0" err="1" smtClean="0"/>
              <a:t>samskiptum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35" y="1916832"/>
            <a:ext cx="54437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350100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3200" b="1" dirty="0">
                <a:latin typeface="+mj-lt"/>
              </a:rPr>
              <a:t>saft@saft.is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7961" y="4725144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+mn-lt"/>
              </a:rPr>
              <a:t>Hjálparsími</a:t>
            </a:r>
            <a:r>
              <a:rPr lang="en-US" sz="2800" b="1" dirty="0" smtClean="0">
                <a:latin typeface="+mn-lt"/>
              </a:rPr>
              <a:t> RKÍ 1717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8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Sexting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is-IS" sz="2400" dirty="0" smtClean="0"/>
              <a:t>Djörf skilaboð: nektarmyndir eða myndskeið.</a:t>
            </a:r>
          </a:p>
          <a:p>
            <a:endParaRPr lang="is-IS" sz="2400" dirty="0"/>
          </a:p>
          <a:p>
            <a:r>
              <a:rPr lang="is-IS" sz="2400" dirty="0" smtClean="0"/>
              <a:t> Daður, mont, sýna staðfestu í sambandi, grín.</a:t>
            </a:r>
          </a:p>
          <a:p>
            <a:endParaRPr lang="is-IS" sz="2400" dirty="0"/>
          </a:p>
          <a:p>
            <a:r>
              <a:rPr lang="is-IS" sz="2400" dirty="0" smtClean="0"/>
              <a:t>Stúlkur finna fyrir félagslegum þrýstingi að senda af sér myndir (allt niður í 11 ára aldur!).</a:t>
            </a:r>
          </a:p>
          <a:p>
            <a:endParaRPr lang="is-IS" sz="2400" dirty="0"/>
          </a:p>
          <a:p>
            <a:r>
              <a:rPr lang="is-IS" sz="2400" dirty="0" smtClean="0"/>
              <a:t>Mjög auðvelt að missa stjórn á aðstæðum.</a:t>
            </a:r>
          </a:p>
          <a:p>
            <a:endParaRPr lang="is-IS" sz="2400" dirty="0"/>
          </a:p>
          <a:p>
            <a:r>
              <a:rPr lang="is-IS" sz="1800" dirty="0" smtClean="0"/>
              <a:t>Um 11% íslenskra stúlkna og 3% drengja hafa verið beðin eða beitt þrýstingi um að senda af sér ögrandi mynd. (6.-10. bekkur) Um 2% láta undan.</a:t>
            </a: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42236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15668</TotalTime>
  <Words>656</Words>
  <Application>Microsoft Office PowerPoint</Application>
  <PresentationFormat>On-screen Show (4:3)</PresentationFormat>
  <Paragraphs>139</Paragraphs>
  <Slides>29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1_Default Design</vt:lpstr>
      <vt:lpstr>28_Default Design</vt:lpstr>
      <vt:lpstr>Rafrænt uppeldi</vt:lpstr>
      <vt:lpstr>PowerPoint Presentation</vt:lpstr>
      <vt:lpstr>Eru reglur heima hjá þér?</vt:lpstr>
      <vt:lpstr>Það sem ber að varast</vt:lpstr>
      <vt:lpstr>„Ný tegund barnaníðinga“</vt:lpstr>
      <vt:lpstr>Tæling</vt:lpstr>
      <vt:lpstr>Tæling</vt:lpstr>
      <vt:lpstr>Verum vakandi fyrir óeðlilegum samskiptum</vt:lpstr>
      <vt:lpstr>Sexting</vt:lpstr>
      <vt:lpstr>CEOP - Exposed</vt:lpstr>
      <vt:lpstr>Snapchat</vt:lpstr>
      <vt:lpstr>YEVVO</vt:lpstr>
      <vt:lpstr>Rafrænt einelti</vt:lpstr>
      <vt:lpstr>Gerendur rafræns eineltis</vt:lpstr>
      <vt:lpstr>Grín?</vt:lpstr>
      <vt:lpstr>neteinelti.is</vt:lpstr>
      <vt:lpstr>Ljót samskipti</vt:lpstr>
      <vt:lpstr>Disconnect</vt:lpstr>
      <vt:lpstr>Hvað getum við gert?</vt:lpstr>
      <vt:lpstr>SAFT könnun</vt:lpstr>
      <vt:lpstr>SAFT könnun</vt:lpstr>
      <vt:lpstr>Skyldur foreldra</vt:lpstr>
      <vt:lpstr>Auðvelt aðgengi</vt:lpstr>
      <vt:lpstr>Fáðu já!</vt:lpstr>
      <vt:lpstr>Ofnotkun?</vt:lpstr>
      <vt:lpstr>Einkenni ofnotkunar</vt:lpstr>
      <vt:lpstr>Örþrifaráð foreldra</vt:lpstr>
      <vt:lpstr>Uppgötvum netið saman</vt:lpstr>
      <vt:lpstr>Takk fyrir</vt:lpstr>
    </vt:vector>
  </TitlesOfParts>
  <Company>Heimili og skóli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Foreldrasamningur</dc:title>
  <dc:creator>Anna María Proppé</dc:creator>
  <cp:lastModifiedBy>Erna Margrét Gunnlaugsdóttir</cp:lastModifiedBy>
  <cp:revision>255</cp:revision>
  <cp:lastPrinted>2011-11-17T23:49:54Z</cp:lastPrinted>
  <dcterms:created xsi:type="dcterms:W3CDTF">2010-03-26T01:19:14Z</dcterms:created>
  <dcterms:modified xsi:type="dcterms:W3CDTF">2014-09-29T14:51:44Z</dcterms:modified>
</cp:coreProperties>
</file>